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3" r:id="rId3"/>
    <p:sldId id="322" r:id="rId4"/>
    <p:sldId id="295" r:id="rId5"/>
    <p:sldId id="296" r:id="rId6"/>
    <p:sldId id="298" r:id="rId7"/>
    <p:sldId id="327" r:id="rId8"/>
    <p:sldId id="328" r:id="rId9"/>
    <p:sldId id="329" r:id="rId10"/>
    <p:sldId id="330" r:id="rId11"/>
    <p:sldId id="331" r:id="rId12"/>
    <p:sldId id="332" r:id="rId13"/>
    <p:sldId id="341" r:id="rId14"/>
    <p:sldId id="333" r:id="rId15"/>
    <p:sldId id="299" r:id="rId16"/>
    <p:sldId id="334" r:id="rId17"/>
    <p:sldId id="342" r:id="rId18"/>
    <p:sldId id="301" r:id="rId19"/>
    <p:sldId id="300" r:id="rId20"/>
    <p:sldId id="335" r:id="rId21"/>
    <p:sldId id="323" r:id="rId22"/>
    <p:sldId id="325" r:id="rId23"/>
    <p:sldId id="302" r:id="rId24"/>
    <p:sldId id="304" r:id="rId25"/>
    <p:sldId id="347" r:id="rId26"/>
    <p:sldId id="343" r:id="rId27"/>
    <p:sldId id="337" r:id="rId28"/>
    <p:sldId id="346" r:id="rId29"/>
    <p:sldId id="344" r:id="rId30"/>
    <p:sldId id="336" r:id="rId31"/>
    <p:sldId id="326" r:id="rId32"/>
    <p:sldId id="305" r:id="rId33"/>
    <p:sldId id="317" r:id="rId34"/>
    <p:sldId id="340" r:id="rId35"/>
    <p:sldId id="31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00"/>
    <a:srgbClr val="008000"/>
    <a:srgbClr val="D60093"/>
    <a:srgbClr val="CC0099"/>
    <a:srgbClr val="FF3300"/>
    <a:srgbClr val="660033"/>
    <a:srgbClr val="00CC00"/>
    <a:srgbClr val="006600"/>
    <a:srgbClr val="F343D1"/>
    <a:srgbClr val="CC33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9" autoAdjust="0"/>
    <p:restoredTop sz="86477" autoAdjust="0"/>
  </p:normalViewPr>
  <p:slideViewPr>
    <p:cSldViewPr>
      <p:cViewPr>
        <p:scale>
          <a:sx n="96" d="100"/>
          <a:sy n="96" d="100"/>
        </p:scale>
        <p:origin x="-414" y="210"/>
      </p:cViewPr>
      <p:guideLst>
        <p:guide orient="horz" pos="2160"/>
        <p:guide pos="159"/>
      </p:guideLst>
    </p:cSldViewPr>
  </p:slideViewPr>
  <p:outlineViewPr>
    <p:cViewPr>
      <p:scale>
        <a:sx n="33" d="100"/>
        <a:sy n="33" d="100"/>
      </p:scale>
      <p:origin x="12" y="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8A325-5C5B-4F81-9554-16D1E1DCE62F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S.B.patil College of Science &amp; Commerce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F5D9D-7B86-4FC0-890A-CEB3F7799A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5488643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CAAAE-0D99-46D2-B7EB-0CEEAB507901}" type="datetimeFigureOut">
              <a:rPr lang="en-US" smtClean="0"/>
              <a:pPr/>
              <a:t>12/3/2021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91EF5-7DFA-48D5-9428-986CCFA55ED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346792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6970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24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25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32248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S.B.patil College of Science &amp; Commerce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D91EF5-7DFA-48D5-9428-986CCFA55ED4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1334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85D886C8-C4CF-4CC7-BB3E-160868DA9275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ABB1-7C53-4C80-95D4-B699EF08EDB9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8B4-A9ED-4A35-9FF1-87CBD9CEE632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818C1CE-A548-4140-B846-051C9A2323EA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4193425-AA5B-48B6-8D22-9FCED3491809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B9314-F775-4B18-8D9D-91792D4EF36F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62F5-75F5-4DB7-895A-B20FC1970B05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A3BE11E-0038-4570-8060-1946F5418B4F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4198-8485-4E57-A5F1-AF35C82C9216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1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D591D1A-EEF0-4D53-98D4-D81AF12F3F68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9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EDEAFC8-817B-46D3-87C5-CC71727F8767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3B2E0AB-7410-4D5D-AFC4-82F142D1B5F7}" type="datetime1">
              <a:rPr lang="en-US" smtClean="0"/>
              <a:pPr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7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2ACDAED-0186-44C7-A106-E1574DF638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ransition>
    <p:wedge/>
  </p:transition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89246" y="2060848"/>
            <a:ext cx="6840760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930" indent="-189865">
              <a:lnSpc>
                <a:spcPct val="100000"/>
              </a:lnSpc>
              <a:spcBef>
                <a:spcPts val="495"/>
              </a:spcBef>
              <a:buClr>
                <a:srgbClr val="EC008C"/>
              </a:buClr>
              <a:buFont typeface="Wingdings"/>
              <a:buChar char=""/>
              <a:tabLst>
                <a:tab pos="202565" algn="l"/>
              </a:tabLst>
            </a:pPr>
            <a:endParaRPr lang="en-US" b="1" spc="-5" dirty="0" smtClean="0">
              <a:solidFill>
                <a:srgbClr val="002060"/>
              </a:solidFill>
              <a:latin typeface="Sitka Text" pitchFamily="2" charset="0"/>
              <a:cs typeface="Times New Roman"/>
            </a:endParaRPr>
          </a:p>
          <a:p>
            <a:pPr marL="12065">
              <a:lnSpc>
                <a:spcPct val="100000"/>
              </a:lnSpc>
              <a:spcBef>
                <a:spcPts val="495"/>
              </a:spcBef>
              <a:buClr>
                <a:srgbClr val="EC008C"/>
              </a:buClr>
              <a:tabLst>
                <a:tab pos="202565" algn="l"/>
              </a:tabLst>
            </a:pPr>
            <a:endParaRPr lang="en-US" b="1" spc="-5" dirty="0" smtClean="0">
              <a:solidFill>
                <a:schemeClr val="accent3">
                  <a:lumMod val="75000"/>
                </a:schemeClr>
              </a:solidFill>
              <a:latin typeface="Sitka Text" pitchFamily="2" charset="0"/>
              <a:cs typeface="Times New Roman"/>
            </a:endParaRPr>
          </a:p>
          <a:p>
            <a:pPr marL="12065">
              <a:lnSpc>
                <a:spcPct val="100000"/>
              </a:lnSpc>
              <a:spcBef>
                <a:spcPts val="495"/>
              </a:spcBef>
              <a:buClr>
                <a:srgbClr val="EC008C"/>
              </a:buClr>
              <a:tabLst>
                <a:tab pos="202565" algn="l"/>
              </a:tabLst>
            </a:pPr>
            <a:r>
              <a:rPr lang="en-US" b="1" spc="-5" dirty="0" smtClean="0">
                <a:solidFill>
                  <a:srgbClr val="002060"/>
                </a:solidFill>
                <a:latin typeface="Sitka Text" pitchFamily="2" charset="0"/>
                <a:cs typeface="Times New Roman"/>
              </a:rPr>
              <a:t>			</a:t>
            </a:r>
            <a:endParaRPr lang="en-US" b="1" spc="-5" dirty="0">
              <a:solidFill>
                <a:srgbClr val="002060"/>
              </a:solidFill>
              <a:latin typeface="Sitka Text" pitchFamily="2" charset="0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691680" y="5733256"/>
            <a:ext cx="6696744" cy="929698"/>
          </a:xfrm>
        </p:spPr>
        <p:txBody>
          <a:bodyPr>
            <a:normAutofit fontScale="85000" lnSpcReduction="10000"/>
          </a:bodyPr>
          <a:lstStyle/>
          <a:p>
            <a:pPr marL="12065">
              <a:lnSpc>
                <a:spcPct val="100000"/>
              </a:lnSpc>
              <a:spcBef>
                <a:spcPts val="495"/>
              </a:spcBef>
              <a:buClr>
                <a:srgbClr val="EC008C"/>
              </a:buClr>
              <a:tabLst>
                <a:tab pos="202565" algn="l"/>
              </a:tabLst>
            </a:pPr>
            <a:r>
              <a:rPr lang="en-US" spc="-5" dirty="0" smtClean="0">
                <a:solidFill>
                  <a:srgbClr val="002060"/>
                </a:solidFill>
                <a:latin typeface="Sitka Text" pitchFamily="2" charset="0"/>
                <a:cs typeface="Times New Roman"/>
              </a:rPr>
              <a:t>               From</a:t>
            </a:r>
            <a:r>
              <a:rPr lang="en-US" spc="-5" dirty="0">
                <a:solidFill>
                  <a:srgbClr val="002060"/>
                </a:solidFill>
                <a:latin typeface="Sitka Text" pitchFamily="2" charset="0"/>
                <a:cs typeface="Times New Roman"/>
              </a:rPr>
              <a:t>:		</a:t>
            </a:r>
          </a:p>
          <a:p>
            <a:pPr marL="12065">
              <a:lnSpc>
                <a:spcPct val="100000"/>
              </a:lnSpc>
              <a:spcBef>
                <a:spcPts val="495"/>
              </a:spcBef>
              <a:buClr>
                <a:srgbClr val="EC008C"/>
              </a:buClr>
              <a:tabLst>
                <a:tab pos="202565" algn="l"/>
              </a:tabLst>
            </a:pPr>
            <a:r>
              <a:rPr lang="en-US" spc="-5" dirty="0">
                <a:solidFill>
                  <a:srgbClr val="002060"/>
                </a:solidFill>
                <a:latin typeface="Sitka Text" pitchFamily="2" charset="0"/>
                <a:cs typeface="Times New Roman"/>
              </a:rPr>
              <a:t>			</a:t>
            </a:r>
            <a:r>
              <a:rPr lang="en-US" spc="-5" dirty="0">
                <a:solidFill>
                  <a:schemeClr val="accent3">
                    <a:lumMod val="75000"/>
                  </a:schemeClr>
                </a:solidFill>
                <a:latin typeface="Sitka Text" pitchFamily="2" charset="0"/>
                <a:cs typeface="Times New Roman"/>
              </a:rPr>
              <a:t>Mrs. </a:t>
            </a:r>
            <a:r>
              <a:rPr lang="en-US" spc="-5" dirty="0" err="1">
                <a:solidFill>
                  <a:schemeClr val="accent3">
                    <a:lumMod val="75000"/>
                  </a:schemeClr>
                </a:solidFill>
                <a:latin typeface="Sitka Text" pitchFamily="2" charset="0"/>
                <a:cs typeface="Times New Roman"/>
              </a:rPr>
              <a:t>Shilpa</a:t>
            </a:r>
            <a:r>
              <a:rPr lang="en-US" spc="-5" dirty="0">
                <a:solidFill>
                  <a:schemeClr val="accent3">
                    <a:lumMod val="75000"/>
                  </a:schemeClr>
                </a:solidFill>
                <a:latin typeface="Sitka Text" pitchFamily="2" charset="0"/>
                <a:cs typeface="Times New Roman"/>
              </a:rPr>
              <a:t>  </a:t>
            </a:r>
            <a:r>
              <a:rPr lang="en-US" spc="-5" dirty="0" err="1">
                <a:solidFill>
                  <a:schemeClr val="accent3">
                    <a:lumMod val="75000"/>
                  </a:schemeClr>
                </a:solidFill>
                <a:latin typeface="Sitka Text" pitchFamily="2" charset="0"/>
                <a:cs typeface="Times New Roman"/>
              </a:rPr>
              <a:t>Prashant</a:t>
            </a:r>
            <a:r>
              <a:rPr lang="en-US" spc="-5" dirty="0">
                <a:solidFill>
                  <a:schemeClr val="accent3">
                    <a:lumMod val="75000"/>
                  </a:schemeClr>
                </a:solidFill>
                <a:latin typeface="Sitka Text" pitchFamily="2" charset="0"/>
                <a:cs typeface="Times New Roman"/>
              </a:rPr>
              <a:t> Kate (IT  Teacher)</a:t>
            </a:r>
          </a:p>
          <a:p>
            <a:pPr marL="12065">
              <a:lnSpc>
                <a:spcPct val="100000"/>
              </a:lnSpc>
              <a:spcBef>
                <a:spcPts val="495"/>
              </a:spcBef>
              <a:buClr>
                <a:srgbClr val="EC008C"/>
              </a:buClr>
              <a:tabLst>
                <a:tab pos="202565" algn="l"/>
              </a:tabLst>
            </a:pPr>
            <a:r>
              <a:rPr lang="en-US" spc="-5" dirty="0">
                <a:solidFill>
                  <a:schemeClr val="accent3">
                    <a:lumMod val="75000"/>
                  </a:schemeClr>
                </a:solidFill>
                <a:latin typeface="Sitka Text" pitchFamily="2" charset="0"/>
                <a:cs typeface="Times New Roman"/>
              </a:rPr>
              <a:t>			</a:t>
            </a:r>
            <a:r>
              <a:rPr lang="en-US" spc="-5" dirty="0" err="1">
                <a:solidFill>
                  <a:schemeClr val="accent3">
                    <a:lumMod val="75000"/>
                  </a:schemeClr>
                </a:solidFill>
                <a:latin typeface="Sitka Text" pitchFamily="2" charset="0"/>
                <a:cs typeface="Times New Roman"/>
              </a:rPr>
              <a:t>S.B.Patil</a:t>
            </a:r>
            <a:r>
              <a:rPr lang="en-US" spc="-5" dirty="0">
                <a:solidFill>
                  <a:schemeClr val="accent3">
                    <a:lumMod val="75000"/>
                  </a:schemeClr>
                </a:solidFill>
                <a:latin typeface="Sitka Text" pitchFamily="2" charset="0"/>
                <a:cs typeface="Times New Roman"/>
              </a:rPr>
              <a:t> college of Science &amp; </a:t>
            </a:r>
            <a:r>
              <a:rPr lang="en-US" spc="-5" dirty="0" err="1">
                <a:solidFill>
                  <a:schemeClr val="accent3">
                    <a:lumMod val="75000"/>
                  </a:schemeClr>
                </a:solidFill>
                <a:latin typeface="Sitka Text" pitchFamily="2" charset="0"/>
                <a:cs typeface="Times New Roman"/>
              </a:rPr>
              <a:t>Commerce,Ravet</a:t>
            </a:r>
            <a:endParaRPr lang="en-US" spc="-5" dirty="0">
              <a:solidFill>
                <a:schemeClr val="accent3">
                  <a:lumMod val="75000"/>
                </a:schemeClr>
              </a:solidFill>
              <a:latin typeface="Sitka Text" pitchFamily="2" charset="0"/>
              <a:cs typeface="Times New Roman"/>
            </a:endParaRPr>
          </a:p>
          <a:p>
            <a:pPr marL="12065">
              <a:lnSpc>
                <a:spcPct val="100000"/>
              </a:lnSpc>
              <a:spcBef>
                <a:spcPts val="495"/>
              </a:spcBef>
              <a:buClr>
                <a:srgbClr val="EC008C"/>
              </a:buClr>
              <a:tabLst>
                <a:tab pos="202565" algn="l"/>
              </a:tabLst>
            </a:pPr>
            <a:endParaRPr lang="en-US" spc="-5" dirty="0">
              <a:solidFill>
                <a:srgbClr val="002060"/>
              </a:solidFill>
              <a:latin typeface="Sitka Text" pitchFamily="2" charset="0"/>
              <a:cs typeface="Times New Roman"/>
            </a:endParaRPr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253590" y="980729"/>
            <a:ext cx="7134834" cy="792088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None/>
              <a:defRPr kumimoji="0"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None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cap="small" spc="-15" dirty="0">
                <a:solidFill>
                  <a:srgbClr val="EC008C"/>
                </a:solidFill>
                <a:latin typeface="Times New Roman"/>
                <a:ea typeface="+mj-ea"/>
                <a:cs typeface="Times New Roman"/>
              </a:rPr>
              <a:t>5</a:t>
            </a:r>
            <a:r>
              <a:rPr lang="en-US" sz="4400" cap="small" spc="-15" dirty="0" smtClean="0">
                <a:solidFill>
                  <a:srgbClr val="EC008C"/>
                </a:solidFill>
                <a:latin typeface="Times New Roman"/>
                <a:ea typeface="+mj-ea"/>
                <a:cs typeface="Times New Roman"/>
              </a:rPr>
              <a:t>. SERVER SIDE SCRIPTING  (PHP)</a:t>
            </a:r>
          </a:p>
          <a:p>
            <a:pPr algn="ctr"/>
            <a:endParaRPr lang="en-US" sz="2800" spc="-5" dirty="0" smtClean="0">
              <a:solidFill>
                <a:srgbClr val="EC00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Wingdings"/>
              <a:buAutoNum type="arabicPlain" startAt="6"/>
            </a:pPr>
            <a:endParaRPr lang="en-US" sz="2800" spc="-5" dirty="0">
              <a:solidFill>
                <a:srgbClr val="EC00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Wingdings"/>
              <a:buAutoNum type="arabicPlain" startAt="6"/>
            </a:pPr>
            <a:endParaRPr lang="en-US" sz="2800" spc="-5" dirty="0" smtClean="0">
              <a:solidFill>
                <a:srgbClr val="EC00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Wingdings"/>
              <a:buAutoNum type="arabicPlain" startAt="6"/>
            </a:pPr>
            <a:endParaRPr lang="en-US" sz="2800" spc="-5" dirty="0" smtClean="0">
              <a:solidFill>
                <a:srgbClr val="EC00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Wingdings"/>
              <a:buAutoNum type="arabicPlain" startAt="6"/>
            </a:pPr>
            <a:endParaRPr lang="en-US" sz="2800" spc="-5" dirty="0" smtClean="0">
              <a:solidFill>
                <a:srgbClr val="EC00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9604" y="1772817"/>
            <a:ext cx="8072835" cy="377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Index:</a:t>
            </a:r>
          </a:p>
          <a:p>
            <a:endParaRPr lang="en-US" b="1" dirty="0" smtClean="0">
              <a:latin typeface="Bahnschrift SemiBold" pitchFamily="34" charset="0"/>
            </a:endParaRPr>
          </a:p>
          <a:p>
            <a:pPr algn="just">
              <a:lnSpc>
                <a:spcPct val="107000"/>
              </a:lnSpc>
              <a:buClr>
                <a:srgbClr val="EC008C"/>
              </a:buClr>
              <a:buSzPct val="107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Features of PHP</a:t>
            </a:r>
          </a:p>
          <a:p>
            <a:pPr algn="just">
              <a:lnSpc>
                <a:spcPct val="107000"/>
              </a:lnSpc>
              <a:buClr>
                <a:srgbClr val="EC008C"/>
              </a:buClr>
              <a:buSzPct val="107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PHP variables, </a:t>
            </a:r>
            <a:r>
              <a:rPr lang="en-US" dirty="0" err="1" smtClean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datatypes</a:t>
            </a:r>
            <a:endParaRPr lang="en-US" dirty="0" smtClean="0">
              <a:solidFill>
                <a:srgbClr val="231F20"/>
              </a:solidFill>
              <a:latin typeface="Bahnschrift SemiBold" pitchFamily="34" charset="0"/>
              <a:cs typeface="Times New Roman" pitchFamily="18" charset="0"/>
            </a:endParaRPr>
          </a:p>
          <a:p>
            <a:pPr algn="just">
              <a:lnSpc>
                <a:spcPct val="107000"/>
              </a:lnSpc>
              <a:buClr>
                <a:srgbClr val="EC008C"/>
              </a:buClr>
              <a:buSzPct val="107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PHP Array, String function and user- defined functions</a:t>
            </a:r>
          </a:p>
          <a:p>
            <a:pPr algn="just">
              <a:lnSpc>
                <a:spcPct val="107000"/>
              </a:lnSpc>
              <a:buClr>
                <a:srgbClr val="EC008C"/>
              </a:buClr>
              <a:buSzPct val="107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PHP form handling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29876" y="2204864"/>
            <a:ext cx="8000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97740448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99699" y="1052736"/>
            <a:ext cx="4015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CC3399"/>
                </a:solidFill>
              </a:rPr>
              <a:t>SCOPE OF VARIABLES IN PHP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9512" y="1700808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8000"/>
                </a:solidFill>
              </a:rPr>
              <a:t>Local</a:t>
            </a:r>
            <a:r>
              <a:rPr lang="en-US" sz="1600" b="1" dirty="0" smtClean="0"/>
              <a:t>: A variable declared within a function has local scope and </a:t>
            </a:r>
            <a:r>
              <a:rPr lang="en-US" sz="1600" b="1" dirty="0" smtClean="0">
                <a:solidFill>
                  <a:srgbClr val="FF0000"/>
                </a:solidFill>
              </a:rPr>
              <a:t>can be accessed within that function. </a:t>
            </a:r>
          </a:p>
          <a:p>
            <a:pPr lvl="0">
              <a:buFont typeface="Arial" pitchFamily="34" charset="0"/>
              <a:buChar char="•"/>
            </a:pPr>
            <a:endParaRPr lang="en-US" sz="1600" b="1" dirty="0" smtClean="0"/>
          </a:p>
          <a:p>
            <a:pPr lvl="0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8000"/>
                </a:solidFill>
              </a:rPr>
              <a:t> Global</a:t>
            </a:r>
            <a:r>
              <a:rPr lang="en-US" sz="1600" b="1" dirty="0" smtClean="0"/>
              <a:t>: A variable declared outside the function has a global scope and </a:t>
            </a:r>
            <a:r>
              <a:rPr lang="en-US" sz="1600" b="1" dirty="0" smtClean="0">
                <a:solidFill>
                  <a:srgbClr val="FF0000"/>
                </a:solidFill>
              </a:rPr>
              <a:t>can only be accessed outside the function.</a:t>
            </a:r>
          </a:p>
          <a:p>
            <a:pPr lvl="0">
              <a:buFont typeface="Arial" pitchFamily="34" charset="0"/>
              <a:buChar char="•"/>
            </a:pPr>
            <a:endParaRPr lang="en-US" sz="1600" b="1" dirty="0" smtClean="0"/>
          </a:p>
          <a:p>
            <a:pPr lvl="0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8000"/>
                </a:solidFill>
              </a:rPr>
              <a:t>Static</a:t>
            </a:r>
            <a:r>
              <a:rPr lang="en-US" sz="1600" b="1" dirty="0" smtClean="0"/>
              <a:t>: When a function is executed , then all of its variables are deleted</a:t>
            </a:r>
            <a:r>
              <a:rPr lang="en-US" sz="1600" b="1" dirty="0" smtClean="0">
                <a:solidFill>
                  <a:srgbClr val="FF0000"/>
                </a:solidFill>
              </a:rPr>
              <a:t>. If you want  a local variable not to be deleted then use must use static keyword</a:t>
            </a:r>
            <a:r>
              <a:rPr lang="en-US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9512" y="4797152"/>
            <a:ext cx="806489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</a:rPr>
              <a:t>Comments :-</a:t>
            </a:r>
            <a:r>
              <a:rPr lang="en-US" sz="1600" b="1" dirty="0" smtClean="0">
                <a:solidFill>
                  <a:srgbClr val="FF0000"/>
                </a:solidFill>
              </a:rPr>
              <a:t>are not visible in the output of the program as it is ignored during the execution.</a:t>
            </a:r>
          </a:p>
          <a:p>
            <a:endParaRPr lang="en-US" sz="1600" b="1" dirty="0" smtClean="0"/>
          </a:p>
          <a:p>
            <a:r>
              <a:rPr lang="en-US" sz="1600" b="1" dirty="0" smtClean="0">
                <a:solidFill>
                  <a:srgbClr val="008000"/>
                </a:solidFill>
              </a:rPr>
              <a:t>A single line </a:t>
            </a:r>
            <a:r>
              <a:rPr lang="en-US" sz="1600" b="1" dirty="0" smtClean="0"/>
              <a:t>comments is given </a:t>
            </a:r>
            <a:r>
              <a:rPr lang="en-US" sz="1600" b="1" dirty="0" smtClean="0">
                <a:solidFill>
                  <a:srgbClr val="FF0000"/>
                </a:solidFill>
              </a:rPr>
              <a:t>by // or # before the PHP statement </a:t>
            </a:r>
            <a:r>
              <a:rPr lang="en-US" sz="1600" b="1" dirty="0" smtClean="0"/>
              <a:t>and a </a:t>
            </a:r>
            <a:r>
              <a:rPr lang="en-US" sz="1600" b="1" dirty="0" smtClean="0">
                <a:solidFill>
                  <a:srgbClr val="008000"/>
                </a:solidFill>
              </a:rPr>
              <a:t>multi-line</a:t>
            </a:r>
            <a:r>
              <a:rPr lang="en-US" sz="1600" b="1" dirty="0" smtClean="0"/>
              <a:t> comment is possible by </a:t>
            </a:r>
            <a:r>
              <a:rPr lang="en-US" sz="1600" b="1" dirty="0" smtClean="0">
                <a:solidFill>
                  <a:srgbClr val="FF0000"/>
                </a:solidFill>
              </a:rPr>
              <a:t>/*…*/</a:t>
            </a:r>
          </a:p>
          <a:p>
            <a:r>
              <a:rPr lang="en-US" b="1" dirty="0" smtClean="0"/>
              <a:t>	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419872" y="42930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CC0099"/>
                </a:solidFill>
              </a:rPr>
              <a:t>Comments</a:t>
            </a:r>
            <a:endParaRPr lang="en-US" b="1" u="sng" dirty="0">
              <a:solidFill>
                <a:srgbClr val="CC0099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4077072"/>
            <a:ext cx="8496944" cy="45719"/>
          </a:xfrm>
          <a:prstGeom prst="rect">
            <a:avLst/>
          </a:prstGeom>
          <a:solidFill>
            <a:srgbClr val="660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153749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644008" y="1196752"/>
            <a:ext cx="40158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 OF VARIABLES IN PHP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 l="42774" t="15938" r="27929" b="7187"/>
          <a:stretch>
            <a:fillRect/>
          </a:stretch>
        </p:blipFill>
        <p:spPr bwMode="auto">
          <a:xfrm>
            <a:off x="755576" y="1052736"/>
            <a:ext cx="3571900" cy="401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 cstate="print"/>
          <a:srcRect l="42383" t="56563" r="27734" b="12500"/>
          <a:stretch>
            <a:fillRect/>
          </a:stretch>
        </p:blipFill>
        <p:spPr bwMode="auto">
          <a:xfrm>
            <a:off x="467544" y="5085184"/>
            <a:ext cx="3643338" cy="161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/>
          <a:srcRect l="11719" t="25312" r="57812" b="5312"/>
          <a:stretch>
            <a:fillRect/>
          </a:stretch>
        </p:blipFill>
        <p:spPr bwMode="auto">
          <a:xfrm>
            <a:off x="4716016" y="2060848"/>
            <a:ext cx="407196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4153749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915816" y="908720"/>
            <a:ext cx="247696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CC3399"/>
                </a:solidFill>
              </a:rPr>
              <a:t> PHP DATA TYPES</a:t>
            </a:r>
          </a:p>
          <a:p>
            <a:pPr algn="ctr"/>
            <a:endParaRPr lang="en-US" b="1" dirty="0" smtClean="0">
              <a:solidFill>
                <a:srgbClr val="CC3399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1520" y="1268760"/>
            <a:ext cx="849694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PHP can store data of different  types and PHP supports following data types:</a:t>
            </a:r>
          </a:p>
          <a:p>
            <a:pPr lvl="1">
              <a:buFont typeface="Arial" pitchFamily="34" charset="0"/>
              <a:buChar char="•"/>
            </a:pPr>
            <a:r>
              <a:rPr lang="en-US" sz="1600" b="1" dirty="0" smtClean="0"/>
              <a:t>String</a:t>
            </a:r>
          </a:p>
          <a:p>
            <a:pPr lvl="1">
              <a:buFont typeface="Arial" pitchFamily="34" charset="0"/>
              <a:buChar char="•"/>
            </a:pPr>
            <a:r>
              <a:rPr lang="en-US" sz="1600" b="1" dirty="0" smtClean="0"/>
              <a:t>Integer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b="1" dirty="0" smtClean="0"/>
              <a:t>Float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b="1" dirty="0" smtClean="0"/>
              <a:t>Boolean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b="1" dirty="0" smtClean="0"/>
              <a:t>Array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b="1" dirty="0" smtClean="0"/>
              <a:t>NULL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/>
              <a:t>One can </a:t>
            </a:r>
            <a:r>
              <a:rPr lang="en-US" sz="1600" b="1" dirty="0" smtClean="0">
                <a:solidFill>
                  <a:srgbClr val="FF0000"/>
                </a:solidFill>
              </a:rPr>
              <a:t>check the </a:t>
            </a:r>
            <a:r>
              <a:rPr lang="en-US" sz="1600" b="1" dirty="0" err="1" smtClean="0">
                <a:solidFill>
                  <a:srgbClr val="FF0000"/>
                </a:solidFill>
              </a:rPr>
              <a:t>data_type</a:t>
            </a:r>
            <a:r>
              <a:rPr lang="en-US" sz="1600" b="1" dirty="0" smtClean="0">
                <a:solidFill>
                  <a:srgbClr val="FF0000"/>
                </a:solidFill>
              </a:rPr>
              <a:t> of variable using </a:t>
            </a:r>
            <a:r>
              <a:rPr lang="en-US" sz="1600" b="1" dirty="0" err="1" smtClean="0">
                <a:solidFill>
                  <a:srgbClr val="FF0000"/>
                </a:solidFill>
              </a:rPr>
              <a:t>var_dump</a:t>
            </a:r>
            <a:r>
              <a:rPr lang="en-US" sz="1600" b="1" dirty="0" smtClean="0">
                <a:solidFill>
                  <a:srgbClr val="FF0000"/>
                </a:solidFill>
              </a:rPr>
              <a:t>() method in PHP.  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8000"/>
                </a:solidFill>
              </a:rPr>
              <a:t>var_dump</a:t>
            </a:r>
            <a:r>
              <a:rPr lang="en-US" sz="1600" b="1" dirty="0" smtClean="0">
                <a:solidFill>
                  <a:srgbClr val="008000"/>
                </a:solidFill>
              </a:rPr>
              <a:t>() gives different output for each </a:t>
            </a:r>
            <a:r>
              <a:rPr lang="en-US" sz="1600" b="1" dirty="0" err="1" smtClean="0">
                <a:solidFill>
                  <a:srgbClr val="008000"/>
                </a:solidFill>
              </a:rPr>
              <a:t>data_type</a:t>
            </a:r>
            <a:r>
              <a:rPr lang="en-US" b="1" dirty="0" smtClean="0">
                <a:solidFill>
                  <a:srgbClr val="008000"/>
                </a:solidFill>
              </a:rPr>
              <a:t>.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/>
          <a:srcRect l="41602" t="29062" r="27929" b="19375"/>
          <a:stretch>
            <a:fillRect/>
          </a:stretch>
        </p:blipFill>
        <p:spPr bwMode="auto">
          <a:xfrm>
            <a:off x="683568" y="3861048"/>
            <a:ext cx="2952328" cy="27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3707904" y="4221088"/>
            <a:ext cx="4896544" cy="181588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sz="1600" b="1" dirty="0" smtClean="0"/>
              <a:t>It gives length of the string for “string” </a:t>
            </a:r>
            <a:r>
              <a:rPr lang="en-US" sz="1600" b="1" dirty="0" err="1" smtClean="0"/>
              <a:t>data_type</a:t>
            </a:r>
            <a:r>
              <a:rPr lang="en-US" sz="1600" b="1" dirty="0" smtClean="0"/>
              <a:t>.</a:t>
            </a:r>
          </a:p>
          <a:p>
            <a:pPr lvl="0">
              <a:buFont typeface="Wingdings" pitchFamily="2" charset="2"/>
              <a:buChar char="Ø"/>
            </a:pPr>
            <a:endParaRPr lang="en-US" sz="1600" b="1" dirty="0" smtClean="0"/>
          </a:p>
          <a:p>
            <a:pPr lvl="0">
              <a:buFont typeface="Wingdings" pitchFamily="2" charset="2"/>
              <a:buChar char="Ø"/>
            </a:pPr>
            <a:r>
              <a:rPr lang="en-US" sz="1600" b="1" dirty="0" smtClean="0"/>
              <a:t>It gives actual value of integer for “integer” </a:t>
            </a:r>
            <a:r>
              <a:rPr lang="en-US" sz="1600" b="1" dirty="0" err="1" smtClean="0"/>
              <a:t>data_type</a:t>
            </a:r>
            <a:r>
              <a:rPr lang="en-US" sz="1600" b="1" dirty="0" smtClean="0"/>
              <a:t>.</a:t>
            </a:r>
          </a:p>
          <a:p>
            <a:pPr lvl="0">
              <a:buFont typeface="Wingdings" pitchFamily="2" charset="2"/>
              <a:buChar char="Ø"/>
            </a:pPr>
            <a:endParaRPr lang="en-US" sz="1600" b="1" dirty="0" smtClean="0"/>
          </a:p>
          <a:p>
            <a:pPr lvl="0">
              <a:buFont typeface="Wingdings" pitchFamily="2" charset="2"/>
              <a:buChar char="Ø"/>
            </a:pPr>
            <a:r>
              <a:rPr lang="en-US" sz="1600" b="1" dirty="0" smtClean="0"/>
              <a:t>It gives true/false for “</a:t>
            </a:r>
            <a:r>
              <a:rPr lang="en-US" sz="1600" b="1" dirty="0" err="1" smtClean="0"/>
              <a:t>boolean</a:t>
            </a:r>
            <a:r>
              <a:rPr lang="en-US" sz="1600" b="1" dirty="0" smtClean="0"/>
              <a:t>” </a:t>
            </a:r>
            <a:r>
              <a:rPr lang="en-US" sz="1600" b="1" dirty="0" err="1" smtClean="0"/>
              <a:t>data_type</a:t>
            </a:r>
            <a:endParaRPr lang="en-US" sz="1600" b="1" dirty="0"/>
          </a:p>
        </p:txBody>
      </p:sp>
    </p:spTree>
    <p:extLst>
      <p:ext uri="{BB962C8B-B14F-4D97-AF65-F5344CB8AC3E}">
        <p14:creationId xmlns="" xmlns:p14="http://schemas.microsoft.com/office/powerpoint/2010/main" val="64153749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991684" y="908720"/>
            <a:ext cx="432522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CONTROL STRUCTURES IN PHP</a:t>
            </a:r>
          </a:p>
          <a:p>
            <a:pPr algn="ctr"/>
            <a:endParaRPr lang="en-US" b="1" dirty="0" smtClean="0">
              <a:solidFill>
                <a:srgbClr val="CC3399"/>
              </a:solidFill>
            </a:endParaRPr>
          </a:p>
          <a:p>
            <a:pPr algn="ctr"/>
            <a:endParaRPr lang="en-US" b="1" dirty="0" smtClean="0">
              <a:solidFill>
                <a:srgbClr val="CC3399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1520" y="1484784"/>
            <a:ext cx="85689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If </a:t>
            </a:r>
            <a:r>
              <a:rPr lang="en-US" b="1" cap="small" dirty="0" smtClean="0"/>
              <a:t>statement</a:t>
            </a:r>
            <a:r>
              <a:rPr lang="en-US" b="1" dirty="0" smtClean="0"/>
              <a:t>  : </a:t>
            </a:r>
            <a:r>
              <a:rPr lang="en-US" sz="1600" b="1" dirty="0" smtClean="0">
                <a:solidFill>
                  <a:srgbClr val="FF0000"/>
                </a:solidFill>
              </a:rPr>
              <a:t>if </a:t>
            </a:r>
            <a:r>
              <a:rPr lang="en-US" sz="1600" b="1" cap="small" dirty="0" smtClean="0">
                <a:solidFill>
                  <a:srgbClr val="FF0000"/>
                </a:solidFill>
              </a:rPr>
              <a:t>statement allows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cap="small" dirty="0" smtClean="0">
                <a:solidFill>
                  <a:srgbClr val="FF0000"/>
                </a:solidFill>
              </a:rPr>
              <a:t>programmer</a:t>
            </a:r>
            <a:r>
              <a:rPr lang="en-US" sz="1600" b="1" dirty="0" smtClean="0">
                <a:solidFill>
                  <a:srgbClr val="FF0000"/>
                </a:solidFill>
              </a:rPr>
              <a:t> to </a:t>
            </a:r>
            <a:r>
              <a:rPr lang="en-US" sz="1600" b="1" cap="small" dirty="0" smtClean="0">
                <a:solidFill>
                  <a:srgbClr val="FF0000"/>
                </a:solidFill>
              </a:rPr>
              <a:t>make</a:t>
            </a:r>
            <a:r>
              <a:rPr lang="en-US" sz="1600" b="1" dirty="0" smtClean="0">
                <a:solidFill>
                  <a:srgbClr val="FF0000"/>
                </a:solidFill>
              </a:rPr>
              <a:t> decision,</a:t>
            </a:r>
            <a:r>
              <a:rPr lang="en-US" sz="1600" b="1" cap="small" dirty="0" smtClean="0">
                <a:solidFill>
                  <a:srgbClr val="FF0000"/>
                </a:solidFill>
              </a:rPr>
              <a:t> based</a:t>
            </a:r>
            <a:r>
              <a:rPr lang="en-US" sz="1600" b="1" dirty="0" smtClean="0">
                <a:solidFill>
                  <a:srgbClr val="FF0000"/>
                </a:solidFill>
              </a:rPr>
              <a:t> on one or more conditions; </a:t>
            </a:r>
            <a:r>
              <a:rPr lang="en-US" sz="1600" b="1" cap="small" dirty="0" smtClean="0">
                <a:solidFill>
                  <a:srgbClr val="FF0000"/>
                </a:solidFill>
              </a:rPr>
              <a:t>and</a:t>
            </a:r>
            <a:r>
              <a:rPr lang="en-US" sz="1600" b="1" dirty="0" smtClean="0">
                <a:solidFill>
                  <a:srgbClr val="FF0000"/>
                </a:solidFill>
              </a:rPr>
              <a:t> execute </a:t>
            </a:r>
            <a:r>
              <a:rPr lang="en-US" sz="1600" b="1" cap="small" dirty="0" smtClean="0">
                <a:solidFill>
                  <a:srgbClr val="FF0000"/>
                </a:solidFill>
              </a:rPr>
              <a:t>a</a:t>
            </a:r>
            <a:r>
              <a:rPr lang="en-US" sz="1600" b="1" dirty="0" smtClean="0">
                <a:solidFill>
                  <a:srgbClr val="FF0000"/>
                </a:solidFill>
              </a:rPr>
              <a:t> piece of code </a:t>
            </a:r>
            <a:r>
              <a:rPr lang="en-US" sz="1600" b="1" cap="small" dirty="0" smtClean="0">
                <a:solidFill>
                  <a:srgbClr val="FF0000"/>
                </a:solidFill>
              </a:rPr>
              <a:t>conditionally.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400" b="1" cap="small" dirty="0" smtClean="0"/>
              <a:t>                    </a:t>
            </a:r>
            <a:r>
              <a:rPr lang="en-US" b="1" cap="small" dirty="0" smtClean="0"/>
              <a:t>Syntax</a:t>
            </a:r>
            <a:r>
              <a:rPr lang="en-US" b="1" dirty="0" smtClean="0"/>
              <a:t> :</a:t>
            </a:r>
          </a:p>
          <a:p>
            <a:pPr lvl="5"/>
            <a:r>
              <a:rPr lang="en-US" sz="1600" b="1" dirty="0" smtClean="0">
                <a:solidFill>
                  <a:srgbClr val="008000"/>
                </a:solidFill>
              </a:rPr>
              <a:t>if(condition)</a:t>
            </a:r>
          </a:p>
          <a:p>
            <a:pPr lvl="5"/>
            <a:r>
              <a:rPr lang="en-US" sz="1600" b="1" dirty="0" smtClean="0">
                <a:solidFill>
                  <a:srgbClr val="008000"/>
                </a:solidFill>
              </a:rPr>
              <a:t>{</a:t>
            </a:r>
          </a:p>
          <a:p>
            <a:pPr lvl="5"/>
            <a:r>
              <a:rPr lang="en-US" sz="1600" b="1" dirty="0" smtClean="0">
                <a:solidFill>
                  <a:srgbClr val="008000"/>
                </a:solidFill>
              </a:rPr>
              <a:t>block of statement;</a:t>
            </a:r>
          </a:p>
          <a:p>
            <a:pPr lvl="5"/>
            <a:r>
              <a:rPr lang="en-US" sz="1600" b="1" dirty="0" smtClean="0">
                <a:solidFill>
                  <a:srgbClr val="008000"/>
                </a:solidFill>
              </a:rPr>
              <a:t>}</a:t>
            </a:r>
          </a:p>
          <a:p>
            <a:pPr lvl="5"/>
            <a:endParaRPr lang="en-US" sz="1600" b="1" i="1" dirty="0" smtClean="0"/>
          </a:p>
          <a:p>
            <a:r>
              <a:rPr lang="en-US" sz="1600" b="1" dirty="0" smtClean="0"/>
              <a:t>2. If-else statement: </a:t>
            </a:r>
            <a:r>
              <a:rPr lang="en-US" sz="1600" b="1" dirty="0" smtClean="0">
                <a:solidFill>
                  <a:srgbClr val="FF0000"/>
                </a:solidFill>
              </a:rPr>
              <a:t>if-else statement allows programmer to make decision based on either this or that conditions.</a:t>
            </a:r>
          </a:p>
          <a:p>
            <a:pPr lvl="0"/>
            <a:r>
              <a:rPr lang="en-US" sz="1400" dirty="0" smtClean="0">
                <a:solidFill>
                  <a:prstClr val="white"/>
                </a:solidFill>
              </a:rPr>
              <a:t>2. If-else statement: if-else statement allows programmer to make decision based on either this or that    </a:t>
            </a:r>
            <a:r>
              <a:rPr lang="en-US" sz="1600" b="1" dirty="0" smtClean="0"/>
              <a:t>Syntax: </a:t>
            </a:r>
            <a:r>
              <a:rPr lang="en-US" sz="1400" b="1" dirty="0" smtClean="0"/>
              <a:t>	</a:t>
            </a:r>
            <a:r>
              <a:rPr lang="en-US" sz="1400" b="1" dirty="0" smtClean="0">
                <a:solidFill>
                  <a:srgbClr val="008000"/>
                </a:solidFill>
              </a:rPr>
              <a:t>if(condition)</a:t>
            </a:r>
          </a:p>
          <a:p>
            <a:pPr lvl="0"/>
            <a:r>
              <a:rPr lang="en-US" sz="1400" b="1" dirty="0" smtClean="0">
                <a:solidFill>
                  <a:srgbClr val="008000"/>
                </a:solidFill>
              </a:rPr>
              <a:t>		{</a:t>
            </a:r>
          </a:p>
          <a:p>
            <a:pPr lvl="0"/>
            <a:r>
              <a:rPr lang="en-US" sz="1400" b="1" dirty="0" smtClean="0">
                <a:solidFill>
                  <a:srgbClr val="008000"/>
                </a:solidFill>
              </a:rPr>
              <a:t>			statement;</a:t>
            </a:r>
          </a:p>
          <a:p>
            <a:pPr lvl="0"/>
            <a:r>
              <a:rPr lang="en-US" sz="1400" b="1" dirty="0" smtClean="0">
                <a:solidFill>
                  <a:srgbClr val="008000"/>
                </a:solidFill>
              </a:rPr>
              <a:t>		}</a:t>
            </a:r>
          </a:p>
          <a:p>
            <a:pPr lvl="0"/>
            <a:r>
              <a:rPr lang="en-US" sz="1400" b="1" dirty="0" smtClean="0">
                <a:solidFill>
                  <a:srgbClr val="008000"/>
                </a:solidFill>
              </a:rPr>
              <a:t>		else</a:t>
            </a:r>
          </a:p>
          <a:p>
            <a:pPr lvl="0"/>
            <a:r>
              <a:rPr lang="en-US" sz="1400" b="1" dirty="0" smtClean="0">
                <a:solidFill>
                  <a:srgbClr val="008000"/>
                </a:solidFill>
              </a:rPr>
              <a:t>		{</a:t>
            </a:r>
          </a:p>
          <a:p>
            <a:pPr lvl="0"/>
            <a:r>
              <a:rPr lang="en-US" sz="1400" b="1" dirty="0" smtClean="0">
                <a:solidFill>
                  <a:srgbClr val="008000"/>
                </a:solidFill>
              </a:rPr>
              <a:t>			statement</a:t>
            </a:r>
          </a:p>
          <a:p>
            <a:pPr lvl="0"/>
            <a:r>
              <a:rPr lang="en-US" sz="1400" b="1" dirty="0" smtClean="0">
                <a:solidFill>
                  <a:srgbClr val="008000"/>
                </a:solidFill>
              </a:rPr>
              <a:t>		}</a:t>
            </a:r>
          </a:p>
          <a:p>
            <a:endParaRPr lang="en-US" sz="1400" dirty="0" smtClean="0">
              <a:solidFill>
                <a:prstClr val="white"/>
              </a:solidFill>
            </a:endParaRP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4005064"/>
            <a:ext cx="367240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64153749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991684" y="908720"/>
            <a:ext cx="432522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CONTROL STRUCTURES IN PHP</a:t>
            </a:r>
          </a:p>
          <a:p>
            <a:pPr algn="ctr"/>
            <a:endParaRPr lang="en-US" b="1" dirty="0" smtClean="0">
              <a:solidFill>
                <a:srgbClr val="CC3399"/>
              </a:solidFill>
            </a:endParaRPr>
          </a:p>
          <a:p>
            <a:pPr algn="ctr"/>
            <a:endParaRPr lang="en-US" b="1" dirty="0" smtClean="0">
              <a:solidFill>
                <a:srgbClr val="CC3399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/>
          <a:srcRect l="11328" t="30312" r="58203" b="18125"/>
          <a:stretch>
            <a:fillRect/>
          </a:stretch>
        </p:blipFill>
        <p:spPr bwMode="auto">
          <a:xfrm>
            <a:off x="323528" y="1556792"/>
            <a:ext cx="2924963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2" name="Picture 2" descr="See the source ima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27984" y="1916832"/>
            <a:ext cx="4010025" cy="1512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444208" y="364502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6012160" y="3501008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96136" y="148478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4221088"/>
            <a:ext cx="3648075" cy="166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64153749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60570" y="1268760"/>
            <a:ext cx="8631910" cy="1927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defRPr/>
            </a:pPr>
            <a:r>
              <a:rPr lang="en-US" sz="1600" b="1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Loops are used to execute the same block of code repeatedly as long as a certain condition is satisfied. </a:t>
            </a:r>
            <a:r>
              <a:rPr lang="en-US" sz="16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sz="1600" dirty="0" smtClean="0">
              <a:solidFill>
                <a:srgbClr val="231F2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This  loop </a:t>
            </a:r>
            <a:r>
              <a:rPr lang="en-US" sz="1600" dirty="0" smtClean="0">
                <a:solidFill>
                  <a:srgbClr val="00CC00"/>
                </a:solidFill>
                <a:latin typeface="Bahnschrift SemiBold" pitchFamily="34" charset="0"/>
                <a:cs typeface="Times New Roman" pitchFamily="18" charset="0"/>
              </a:rPr>
              <a:t>executes</a:t>
            </a:r>
            <a:r>
              <a:rPr lang="en-US" sz="1600" dirty="0">
                <a:solidFill>
                  <a:srgbClr val="00CC00"/>
                </a:solidFill>
                <a:latin typeface="Bahnschrift SemiBold" pitchFamily="34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rgbClr val="00CC00"/>
                </a:solidFill>
                <a:latin typeface="Bahnschrift SemiBold" pitchFamily="34" charset="0"/>
                <a:cs typeface="Times New Roman" pitchFamily="18" charset="0"/>
              </a:rPr>
              <a:t>statements  as  long</a:t>
            </a:r>
            <a:r>
              <a:rPr lang="en-US" sz="1600" dirty="0">
                <a:solidFill>
                  <a:srgbClr val="00CC00"/>
                </a:solidFill>
                <a:latin typeface="Bahnschrift SemiBold" pitchFamily="34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rgbClr val="00CC00"/>
                </a:solidFill>
                <a:latin typeface="Bahnschrift SemiBold" pitchFamily="34" charset="0"/>
                <a:cs typeface="Times New Roman" pitchFamily="18" charset="0"/>
              </a:rPr>
              <a:t>as condition becomes true, </a:t>
            </a:r>
            <a:r>
              <a:rPr lang="en-US" sz="1600" dirty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for-loop is that </a:t>
            </a:r>
            <a:r>
              <a:rPr lang="en-US" sz="1600" dirty="0">
                <a:solidFill>
                  <a:srgbClr val="002060"/>
                </a:solidFill>
                <a:latin typeface="Bahnschrift SemiBold" pitchFamily="34" charset="0"/>
                <a:cs typeface="Times New Roman" pitchFamily="18" charset="0"/>
              </a:rPr>
              <a:t>it combines </a:t>
            </a:r>
            <a:r>
              <a:rPr lang="en-US" sz="1600" dirty="0">
                <a:solidFill>
                  <a:srgbClr val="FF3300"/>
                </a:solidFill>
                <a:latin typeface="Bahnschrift SemiBold" pitchFamily="34" charset="0"/>
                <a:cs typeface="Times New Roman" pitchFamily="18" charset="0"/>
              </a:rPr>
              <a:t>initialization,  </a:t>
            </a:r>
            <a:r>
              <a:rPr lang="en-US" sz="1600" dirty="0" smtClean="0">
                <a:solidFill>
                  <a:srgbClr val="FF3300"/>
                </a:solidFill>
                <a:latin typeface="Bahnschrift SemiBold" pitchFamily="34" charset="0"/>
                <a:cs typeface="Times New Roman" pitchFamily="18" charset="0"/>
              </a:rPr>
              <a:t>condition    </a:t>
            </a:r>
            <a:r>
              <a:rPr lang="en-US" sz="1600" dirty="0">
                <a:solidFill>
                  <a:srgbClr val="FF3300"/>
                </a:solidFill>
                <a:latin typeface="Bahnschrift SemiBold" pitchFamily="34" charset="0"/>
                <a:cs typeface="Times New Roman" pitchFamily="18" charset="0"/>
              </a:rPr>
              <a:t>and    loop iteration (increment or decrement) </a:t>
            </a:r>
            <a:r>
              <a:rPr lang="en-US" sz="1600" dirty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in single statement</a:t>
            </a:r>
            <a:r>
              <a:rPr lang="en-US" sz="1600" dirty="0" smtClean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.</a:t>
            </a:r>
            <a:r>
              <a:rPr lang="en-US" sz="1600" b="1" spc="-5" dirty="0">
                <a:solidFill>
                  <a:srgbClr val="EC008C"/>
                </a:solidFill>
                <a:latin typeface="Bahnschrift SemiBold" pitchFamily="34" charset="0"/>
                <a:cs typeface="Times New Roman"/>
              </a:rPr>
              <a:t> </a:t>
            </a:r>
            <a:endParaRPr lang="en-US" sz="1600" b="1" spc="-5" dirty="0" smtClean="0">
              <a:solidFill>
                <a:srgbClr val="EC008C"/>
              </a:solidFill>
              <a:latin typeface="Bahnschrift SemiBold" pitchFamily="34" charset="0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spc="-5" dirty="0" smtClean="0">
              <a:solidFill>
                <a:srgbClr val="EC008C"/>
              </a:solidFill>
              <a:latin typeface="Times New Roman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-5" dirty="0" smtClean="0">
                <a:solidFill>
                  <a:srgbClr val="EC008C"/>
                </a:solidFill>
                <a:latin typeface="Times New Roman"/>
                <a:cs typeface="Times New Roman"/>
              </a:rPr>
              <a:t>Synta</a:t>
            </a:r>
            <a:r>
              <a:rPr lang="en-US" b="1" dirty="0" smtClean="0">
                <a:solidFill>
                  <a:srgbClr val="EC008C"/>
                </a:solidFill>
                <a:latin typeface="Times New Roman"/>
                <a:cs typeface="Times New Roman"/>
              </a:rPr>
              <a:t>x </a:t>
            </a:r>
            <a:r>
              <a:rPr lang="en-US" b="1" dirty="0">
                <a:solidFill>
                  <a:srgbClr val="EC008C"/>
                </a:solidFill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107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03848" y="852776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for…….loop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 cstate="print"/>
          <a:srcRect l="41797" t="36875" r="27148" b="8750"/>
          <a:stretch>
            <a:fillRect/>
          </a:stretch>
        </p:blipFill>
        <p:spPr bwMode="auto">
          <a:xfrm>
            <a:off x="4572000" y="2420888"/>
            <a:ext cx="3465546" cy="379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 descr="Exploring JavaScript Iteration. For, for/in, while &amp; do/wile loops. | by  Festus K. Yangani | freeCodeCamp.org | Mediu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952"/>
            <a:ext cx="333215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3568" y="5013176"/>
            <a:ext cx="230425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code to be executed</a:t>
            </a:r>
            <a:endParaRPr 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99311608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60570" y="1268761"/>
            <a:ext cx="8631910" cy="2604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defRPr/>
            </a:pPr>
            <a:r>
              <a:rPr lang="en-US" sz="16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foreach</a:t>
            </a:r>
            <a:r>
              <a:rPr lang="en-US" sz="1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loop</a:t>
            </a:r>
            <a:r>
              <a:rPr lang="en-US" sz="1600" b="1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600" b="1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This loop work only on arrays, and is used to loop through each key/value pair in array.</a:t>
            </a:r>
          </a:p>
          <a:p>
            <a:pPr marL="12700">
              <a:defRPr/>
            </a:pPr>
            <a:endParaRPr lang="en-US" sz="1600" b="1" dirty="0" smtClean="0">
              <a:solidFill>
                <a:srgbClr val="231F2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>
              <a:defRPr/>
            </a:pPr>
            <a:r>
              <a:rPr lang="en-US" sz="1600" b="1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Syntax: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foreach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($array as $value)</a:t>
            </a:r>
          </a:p>
          <a:p>
            <a:pPr marL="12700"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{</a:t>
            </a:r>
          </a:p>
          <a:p>
            <a:pPr marL="12700"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code to be executed;</a:t>
            </a:r>
          </a:p>
          <a:p>
            <a:pPr marL="12700"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}</a:t>
            </a:r>
            <a:r>
              <a:rPr lang="en-US" sz="1600" b="1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12700">
              <a:defRPr/>
            </a:pPr>
            <a:endParaRPr lang="en-US" sz="1600" b="1" dirty="0" smtClean="0">
              <a:solidFill>
                <a:srgbClr val="231F2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>
              <a:defRPr/>
            </a:pPr>
            <a:r>
              <a:rPr lang="en-US" sz="1600" b="1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NOTE: (.)  is used for concatenation purpose.</a:t>
            </a:r>
          </a:p>
          <a:p>
            <a:pPr>
              <a:lnSpc>
                <a:spcPct val="107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03848" y="852776"/>
            <a:ext cx="1982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foreach</a:t>
            </a:r>
            <a:r>
              <a:rPr lang="en-US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…….</a:t>
            </a:r>
            <a:r>
              <a:rPr lang="en-US" b="1" dirty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loop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3789040"/>
            <a:ext cx="3562350" cy="1514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87624" y="4941168"/>
            <a:ext cx="3657600" cy="16474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" name="L-Shape 16"/>
          <p:cNvSpPr/>
          <p:nvPr/>
        </p:nvSpPr>
        <p:spPr>
          <a:xfrm>
            <a:off x="611560" y="5301208"/>
            <a:ext cx="576064" cy="288032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1520" y="566124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Output</a:t>
            </a:r>
            <a:endParaRPr lang="en-US" sz="16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80112" y="2060848"/>
            <a:ext cx="293370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9311608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03848" y="1052736"/>
            <a:ext cx="1982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foreach</a:t>
            </a:r>
            <a:r>
              <a:rPr lang="en-US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…….</a:t>
            </a:r>
            <a:r>
              <a:rPr lang="en-US" b="1" dirty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loop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L-Shape 16"/>
          <p:cNvSpPr/>
          <p:nvPr/>
        </p:nvSpPr>
        <p:spPr>
          <a:xfrm>
            <a:off x="2843808" y="3573016"/>
            <a:ext cx="576064" cy="288032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339752" y="393305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Output</a:t>
            </a:r>
            <a:endParaRPr lang="en-US" sz="1600" dirty="0"/>
          </a:p>
        </p:txBody>
      </p:sp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63888" y="3501008"/>
            <a:ext cx="3657600" cy="1028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971600" y="1772816"/>
            <a:ext cx="6624736" cy="160043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&lt;?</a:t>
            </a:r>
            <a:r>
              <a:rPr lang="en-US" sz="1400" dirty="0" err="1" smtClean="0"/>
              <a:t>php</a:t>
            </a:r>
            <a:endParaRPr lang="en-US" sz="1400" dirty="0" smtClean="0"/>
          </a:p>
          <a:p>
            <a:r>
              <a:rPr lang="en-US" sz="1400" dirty="0" smtClean="0"/>
              <a:t>$array1 = array(1, 2, 3, 4, 6, 22, 32, 12, 11, 14, 16, 17, 18, 19, 28);</a:t>
            </a:r>
          </a:p>
          <a:p>
            <a:r>
              <a:rPr lang="en-US" sz="1400" dirty="0" err="1" smtClean="0"/>
              <a:t>foreach</a:t>
            </a:r>
            <a:r>
              <a:rPr lang="en-US" sz="1400" dirty="0" smtClean="0"/>
              <a:t> ($array1 as $value1) {</a:t>
            </a:r>
          </a:p>
          <a:p>
            <a:r>
              <a:rPr lang="en-US" sz="1400" dirty="0" smtClean="0"/>
              <a:t>$value1 = $value1 * 2;</a:t>
            </a:r>
          </a:p>
          <a:p>
            <a:r>
              <a:rPr lang="en-US" sz="1400" dirty="0" smtClean="0"/>
              <a:t>echo $value1.", ";</a:t>
            </a:r>
          </a:p>
          <a:p>
            <a:r>
              <a:rPr lang="en-US" sz="1400" dirty="0" smtClean="0"/>
              <a:t>}</a:t>
            </a:r>
          </a:p>
          <a:p>
            <a:r>
              <a:rPr lang="en-US" sz="1400" dirty="0" smtClean="0"/>
              <a:t>?&gt;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99311608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5312" y="1594514"/>
            <a:ext cx="3240360" cy="4917160"/>
          </a:xfrm>
        </p:spPr>
        <p:txBody>
          <a:bodyPr>
            <a:normAutofit/>
          </a:bodyPr>
          <a:lstStyle/>
          <a:p>
            <a:pPr algn="just">
              <a:lnSpc>
                <a:spcPct val="105000"/>
              </a:lnSpc>
              <a:spcBef>
                <a:spcPts val="563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200" dirty="0">
              <a:latin typeface="Bahnschrift SemiBold" pitchFamily="34" charset="0"/>
              <a:cs typeface="Times New Roman" pitchFamily="18" charset="0"/>
            </a:endParaRPr>
          </a:p>
          <a:p>
            <a:pPr>
              <a:spcBef>
                <a:spcPts val="650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300" dirty="0">
              <a:latin typeface="Bahnschrift SemiBold" pitchFamily="34" charset="0"/>
              <a:cs typeface="Times New Roman" pitchFamily="18" charset="0"/>
            </a:endParaRPr>
          </a:p>
          <a:p>
            <a:endParaRPr lang="en-US" dirty="0">
              <a:latin typeface="Bahnschrift Semi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/>
          <a:srcRect l="11133" t="30000" r="27343" b="7187"/>
          <a:stretch>
            <a:fillRect/>
          </a:stretch>
        </p:blipFill>
        <p:spPr bwMode="auto">
          <a:xfrm>
            <a:off x="571472" y="1052736"/>
            <a:ext cx="7858180" cy="487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3339703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962850" y="980728"/>
            <a:ext cx="3246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 STRING FUNCTION</a:t>
            </a:r>
            <a:endParaRPr lang="en-IE" b="1" dirty="0">
              <a:solidFill>
                <a:srgbClr val="D600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3528" y="1340768"/>
            <a:ext cx="8136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C00000"/>
                </a:solidFill>
                <a:latin typeface="Bahnschrift SemiBold" pitchFamily="34" charset="0"/>
              </a:rPr>
              <a:t>A string is series of character.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  <a:latin typeface="Bahnschrift SemiBold" pitchFamily="34" charset="0"/>
              </a:rPr>
              <a:t>The real power of PHP comes from its functions.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8000"/>
                </a:solidFill>
                <a:latin typeface="Bahnschrift SemiBold" pitchFamily="34" charset="0"/>
              </a:rPr>
              <a:t>A function is block of statement used repeatedly in a program.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Bahnschrift SemiBold" pitchFamily="34" charset="0"/>
              </a:rPr>
              <a:t>PHP has many built-in functions which can be called directly to perform a specific task</a:t>
            </a:r>
            <a:r>
              <a:rPr lang="en-US" sz="1400" b="1" dirty="0" smtClean="0">
                <a:latin typeface="Bahnschrift SemiBold" pitchFamily="34" charset="0"/>
              </a:rPr>
              <a:t>.</a:t>
            </a:r>
            <a:endParaRPr lang="en-US" sz="1400" b="1" dirty="0">
              <a:latin typeface="Bahnschrift SemiBold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/>
          <a:srcRect l="42188" t="18750" r="28515" b="12812"/>
          <a:stretch>
            <a:fillRect/>
          </a:stretch>
        </p:blipFill>
        <p:spPr bwMode="auto">
          <a:xfrm>
            <a:off x="683568" y="2708920"/>
            <a:ext cx="3096344" cy="39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7" cstate="print"/>
          <a:srcRect l="10742" t="55625" r="57617" b="15312"/>
          <a:stretch>
            <a:fillRect/>
          </a:stretch>
        </p:blipFill>
        <p:spPr bwMode="auto">
          <a:xfrm>
            <a:off x="4716016" y="3573016"/>
            <a:ext cx="385765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17785638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005" y="817685"/>
            <a:ext cx="7467600" cy="66075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 to </a:t>
            </a:r>
            <a:r>
              <a:rPr lang="en-US" b="1" dirty="0" err="1" smtClean="0"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  <a:endParaRPr lang="en-US" b="1" dirty="0">
              <a:solidFill>
                <a:srgbClr val="CC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0351" y="1556792"/>
            <a:ext cx="8216852" cy="5112568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1400" dirty="0" smtClean="0">
                <a:solidFill>
                  <a:srgbClr val="FF0000"/>
                </a:solidFill>
                <a:latin typeface="Bahnschrift SemiBold" pitchFamily="34" charset="0"/>
              </a:rPr>
              <a:t>PHP stands for Hypertext Preprocessor.</a:t>
            </a:r>
          </a:p>
          <a:p>
            <a:pPr>
              <a:buFont typeface="Wingdings" pitchFamily="2" charset="2"/>
              <a:buChar char="Ø"/>
            </a:pPr>
            <a:endParaRPr lang="en-US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400" dirty="0" smtClean="0">
                <a:latin typeface="Bahnschrift SemiBold" pitchFamily="34" charset="0"/>
              </a:rPr>
              <a:t> It is widely used open source general purpose scripting language.</a:t>
            </a:r>
          </a:p>
          <a:p>
            <a:pPr>
              <a:buFont typeface="Wingdings" pitchFamily="2" charset="2"/>
              <a:buChar char="Ø"/>
            </a:pPr>
            <a:endParaRPr lang="en-US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400" dirty="0" smtClean="0">
                <a:latin typeface="Bahnschrift SemiBold" pitchFamily="34" charset="0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Bahnschrift SemiBold" pitchFamily="34" charset="0"/>
              </a:rPr>
              <a:t>It is widely used for web development and can be embedded with HTML.</a:t>
            </a:r>
          </a:p>
          <a:p>
            <a:pPr>
              <a:buFont typeface="Wingdings" pitchFamily="2" charset="2"/>
              <a:buChar char="Ø"/>
            </a:pPr>
            <a:endParaRPr lang="en-IN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1400" dirty="0" smtClean="0">
                <a:solidFill>
                  <a:srgbClr val="0070C0"/>
                </a:solidFill>
                <a:latin typeface="Bahnschrift SemiBold" pitchFamily="34" charset="0"/>
              </a:rPr>
              <a:t>PHP scripts are executed on the server.</a:t>
            </a:r>
          </a:p>
          <a:p>
            <a:pPr>
              <a:buFont typeface="Wingdings" pitchFamily="2" charset="2"/>
              <a:buChar char="Ø"/>
            </a:pPr>
            <a:endParaRPr lang="en-IN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1400" dirty="0" smtClean="0">
                <a:solidFill>
                  <a:srgbClr val="FF0000"/>
                </a:solidFill>
                <a:latin typeface="Bahnschrift SemiBold" pitchFamily="34" charset="0"/>
              </a:rPr>
              <a:t>PHP is free to download and use.</a:t>
            </a:r>
          </a:p>
          <a:p>
            <a:pPr>
              <a:buFont typeface="Wingdings" pitchFamily="2" charset="2"/>
              <a:buChar char="Ø"/>
            </a:pPr>
            <a:endParaRPr lang="en-IN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400" dirty="0" smtClean="0">
                <a:solidFill>
                  <a:srgbClr val="00CC00"/>
                </a:solidFill>
                <a:latin typeface="Bahnschrift SemiBold" pitchFamily="34" charset="0"/>
              </a:rPr>
              <a:t> PHP runs on various platform like LINUX, </a:t>
            </a:r>
            <a:r>
              <a:rPr lang="en-US" sz="1400" dirty="0" err="1" smtClean="0">
                <a:solidFill>
                  <a:srgbClr val="00CC00"/>
                </a:solidFill>
                <a:latin typeface="Bahnschrift SemiBold" pitchFamily="34" charset="0"/>
              </a:rPr>
              <a:t>UNIX,Mac</a:t>
            </a:r>
            <a:r>
              <a:rPr lang="en-US" sz="1400" dirty="0" smtClean="0">
                <a:solidFill>
                  <a:srgbClr val="00CC00"/>
                </a:solidFill>
                <a:latin typeface="Bahnschrift SemiBold" pitchFamily="34" charset="0"/>
              </a:rPr>
              <a:t> OS, Windows etc.</a:t>
            </a:r>
          </a:p>
          <a:p>
            <a:pPr>
              <a:buFont typeface="Wingdings" pitchFamily="2" charset="2"/>
              <a:buChar char="Ø"/>
            </a:pPr>
            <a:endParaRPr lang="en-US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400" dirty="0" smtClean="0">
                <a:solidFill>
                  <a:srgbClr val="FF0000"/>
                </a:solidFill>
                <a:latin typeface="Bahnschrift SemiBold" pitchFamily="34" charset="0"/>
              </a:rPr>
              <a:t> It is compatible for almost all servers used today like XAMMP, Apache, NGINX, </a:t>
            </a:r>
            <a:r>
              <a:rPr lang="en-US" sz="1400" dirty="0" err="1" smtClean="0">
                <a:solidFill>
                  <a:srgbClr val="FF0000"/>
                </a:solidFill>
                <a:latin typeface="Bahnschrift SemiBold" pitchFamily="34" charset="0"/>
              </a:rPr>
              <a:t>lighttpd</a:t>
            </a:r>
            <a:r>
              <a:rPr lang="en-US" sz="1400" dirty="0" smtClean="0">
                <a:solidFill>
                  <a:srgbClr val="FF0000"/>
                </a:solidFill>
                <a:latin typeface="Bahnschrift SemiBold" pitchFamily="34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endParaRPr lang="en-US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400" dirty="0" smtClean="0">
                <a:solidFill>
                  <a:srgbClr val="0070C0"/>
                </a:solidFill>
                <a:latin typeface="Bahnschrift SemiBold" pitchFamily="34" charset="0"/>
              </a:rPr>
              <a:t> It supports wide range of databases.</a:t>
            </a:r>
          </a:p>
          <a:p>
            <a:pPr>
              <a:buFont typeface="Wingdings" pitchFamily="2" charset="2"/>
              <a:buChar char="Ø"/>
            </a:pPr>
            <a:endParaRPr lang="en-IN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1400" dirty="0" smtClean="0">
                <a:solidFill>
                  <a:srgbClr val="FF0000"/>
                </a:solidFill>
                <a:latin typeface="Bahnschrift SemiBold" pitchFamily="34" charset="0"/>
              </a:rPr>
              <a:t>PHP is easy to learn and runs efficiently on the server side.</a:t>
            </a:r>
          </a:p>
          <a:p>
            <a:pPr>
              <a:buFont typeface="Wingdings" pitchFamily="2" charset="2"/>
              <a:buChar char="Ø"/>
            </a:pPr>
            <a:endParaRPr lang="en-IN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1400" dirty="0" smtClean="0">
                <a:solidFill>
                  <a:srgbClr val="00CC00"/>
                </a:solidFill>
                <a:latin typeface="Bahnschrift SemiBold" pitchFamily="34" charset="0"/>
              </a:rPr>
              <a:t>PHP is free to download and one can download it from the official website www.php.net </a:t>
            </a:r>
          </a:p>
          <a:p>
            <a:pPr>
              <a:buFont typeface="Wingdings" pitchFamily="2" charset="2"/>
              <a:buChar char="Ø"/>
            </a:pPr>
            <a:endParaRPr lang="en-IN" sz="1400" dirty="0" smtClean="0"/>
          </a:p>
          <a:p>
            <a:pPr algn="just">
              <a:lnSpc>
                <a:spcPct val="105000"/>
              </a:lnSpc>
              <a:spcBef>
                <a:spcPts val="563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200" dirty="0">
              <a:latin typeface="Bahnschrift SemiBold" pitchFamily="34" charset="0"/>
              <a:cs typeface="Times New Roman" pitchFamily="18" charset="0"/>
            </a:endParaRPr>
          </a:p>
          <a:p>
            <a:pPr>
              <a:spcBef>
                <a:spcPts val="650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300" dirty="0">
              <a:latin typeface="Bahnschrift SemiBold" pitchFamily="34" charset="0"/>
              <a:cs typeface="Times New Roman" pitchFamily="18" charset="0"/>
            </a:endParaRPr>
          </a:p>
          <a:p>
            <a:endParaRPr lang="en-US" dirty="0">
              <a:latin typeface="Bahnschrift Semi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75927364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340523" y="908720"/>
            <a:ext cx="173637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 ARRAY</a:t>
            </a:r>
          </a:p>
          <a:p>
            <a:pPr algn="ctr"/>
            <a:endParaRPr lang="en-IE" dirty="0">
              <a:solidFill>
                <a:srgbClr val="D60093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1520" y="1412776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Bahnschrift" pitchFamily="34" charset="0"/>
              </a:rPr>
              <a:t> An array is a special variable which can hold more than a value at a time.</a:t>
            </a:r>
            <a:endParaRPr lang="en-US" dirty="0" smtClean="0">
              <a:latin typeface="Bahnschrift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  <a:latin typeface="Bahnschrift" pitchFamily="34" charset="0"/>
              </a:rPr>
              <a:t>An array stores multiple values in one single variable.</a:t>
            </a:r>
            <a:endParaRPr lang="en-US" dirty="0" smtClean="0">
              <a:latin typeface="Bahnschrift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Bahnschrift" pitchFamily="34" charset="0"/>
              </a:rPr>
              <a:t> The index can be assigned automatically.(index always starts with 0)</a:t>
            </a:r>
            <a:endParaRPr lang="en-US" dirty="0">
              <a:latin typeface="Bahnschrift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1520" y="2564904"/>
            <a:ext cx="7632848" cy="369332"/>
          </a:xfrm>
          <a:prstGeom prst="rect">
            <a:avLst/>
          </a:prstGeom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Syntax: $</a:t>
            </a:r>
            <a:r>
              <a:rPr lang="en-US" b="1" dirty="0" err="1" smtClean="0">
                <a:solidFill>
                  <a:srgbClr val="FF0000"/>
                </a:solidFill>
              </a:rPr>
              <a:t>array_name</a:t>
            </a:r>
            <a:r>
              <a:rPr lang="en-US" b="1" dirty="0" smtClean="0">
                <a:solidFill>
                  <a:srgbClr val="FF0000"/>
                </a:solidFill>
              </a:rPr>
              <a:t>=array(value1,value2,……., value n)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27984" y="3212976"/>
            <a:ext cx="4536504" cy="1077218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</a:rPr>
              <a:t>$cars = array("Volvo", "BMW", "Toyota");</a:t>
            </a:r>
          </a:p>
          <a:p>
            <a:r>
              <a:rPr lang="en-US" sz="1600" b="1" dirty="0" smtClean="0">
                <a:solidFill>
                  <a:srgbClr val="7030A0"/>
                </a:solidFill>
              </a:rPr>
              <a:t>$cars[0]= Volvo</a:t>
            </a:r>
          </a:p>
          <a:p>
            <a:r>
              <a:rPr lang="en-US" sz="1600" b="1" dirty="0" smtClean="0">
                <a:solidFill>
                  <a:srgbClr val="7030A0"/>
                </a:solidFill>
              </a:rPr>
              <a:t>$cars[1]= BMW</a:t>
            </a:r>
          </a:p>
          <a:p>
            <a:r>
              <a:rPr lang="en-US" sz="1600" b="1" dirty="0" smtClean="0">
                <a:solidFill>
                  <a:srgbClr val="7030A0"/>
                </a:solidFill>
              </a:rPr>
              <a:t>$cars[2]= Toyota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9592" y="5085184"/>
            <a:ext cx="60051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smtClean="0">
                <a:solidFill>
                  <a:srgbClr val="00B0F0"/>
                </a:solidFill>
                <a:latin typeface="Bahnschrift" pitchFamily="34" charset="0"/>
              </a:rPr>
              <a:t> There are 3 types of arrays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C00000"/>
                </a:solidFill>
                <a:latin typeface="Bahnschrift" pitchFamily="34" charset="0"/>
              </a:rPr>
              <a:t>Indexed arrays</a:t>
            </a:r>
            <a:r>
              <a:rPr lang="en-US" sz="1600" dirty="0" smtClean="0">
                <a:latin typeface="Bahnschrift" pitchFamily="34" charset="0"/>
              </a:rPr>
              <a:t> - Arrays with a numeric index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C00000"/>
                </a:solidFill>
                <a:latin typeface="Bahnschrift" pitchFamily="34" charset="0"/>
              </a:rPr>
              <a:t>Associative arrays</a:t>
            </a:r>
            <a:r>
              <a:rPr lang="en-US" sz="1600" dirty="0" smtClean="0">
                <a:solidFill>
                  <a:srgbClr val="C00000"/>
                </a:solidFill>
                <a:latin typeface="Bahnschrift" pitchFamily="34" charset="0"/>
              </a:rPr>
              <a:t> </a:t>
            </a:r>
            <a:r>
              <a:rPr lang="en-US" sz="1600" dirty="0" smtClean="0">
                <a:latin typeface="Bahnschrift" pitchFamily="34" charset="0"/>
              </a:rPr>
              <a:t>- Arrays with named keys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C00000"/>
                </a:solidFill>
                <a:latin typeface="Bahnschrift" pitchFamily="34" charset="0"/>
              </a:rPr>
              <a:t>Multidimensional arrays</a:t>
            </a:r>
            <a:r>
              <a:rPr lang="en-US" sz="1600" dirty="0" smtClean="0">
                <a:latin typeface="Bahnschrift" pitchFamily="34" charset="0"/>
              </a:rPr>
              <a:t> - Arrays containing one or more arrays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2996952"/>
            <a:ext cx="403244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017785638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5312" y="1594514"/>
            <a:ext cx="3240360" cy="4917160"/>
          </a:xfrm>
        </p:spPr>
        <p:txBody>
          <a:bodyPr>
            <a:normAutofit/>
          </a:bodyPr>
          <a:lstStyle/>
          <a:p>
            <a:pPr algn="just">
              <a:lnSpc>
                <a:spcPct val="105000"/>
              </a:lnSpc>
              <a:spcBef>
                <a:spcPts val="563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200" dirty="0">
              <a:latin typeface="Bahnschrift SemiBold" pitchFamily="34" charset="0"/>
              <a:cs typeface="Times New Roman" pitchFamily="18" charset="0"/>
            </a:endParaRPr>
          </a:p>
          <a:p>
            <a:pPr>
              <a:spcBef>
                <a:spcPts val="650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300" dirty="0">
              <a:latin typeface="Bahnschrift SemiBold" pitchFamily="34" charset="0"/>
              <a:cs typeface="Times New Roman" pitchFamily="18" charset="0"/>
            </a:endParaRPr>
          </a:p>
          <a:p>
            <a:endParaRPr lang="en-US" dirty="0">
              <a:latin typeface="Bahnschrift Semi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COLLEGE </a:t>
            </a: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0932" y="1196752"/>
            <a:ext cx="3959020" cy="3589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/>
          <a:srcRect l="12305" t="47813" r="58984" b="7187"/>
          <a:stretch>
            <a:fillRect/>
          </a:stretch>
        </p:blipFill>
        <p:spPr bwMode="auto">
          <a:xfrm>
            <a:off x="323528" y="1412776"/>
            <a:ext cx="360040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4211960" y="1772816"/>
            <a:ext cx="4752528" cy="200054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sz="1600" dirty="0" smtClean="0"/>
              <a:t>In this example , we store subject is an array at following index location.</a:t>
            </a:r>
          </a:p>
          <a:p>
            <a:pPr lvl="0"/>
            <a:endParaRPr lang="en-US" sz="1600" dirty="0" smtClean="0"/>
          </a:p>
          <a:p>
            <a:pPr lvl="0"/>
            <a:r>
              <a:rPr lang="en-US" sz="1600" dirty="0" smtClean="0"/>
              <a:t>$subject[0]=“English”</a:t>
            </a:r>
          </a:p>
          <a:p>
            <a:pPr lvl="0"/>
            <a:r>
              <a:rPr lang="en-US" sz="1600" dirty="0" smtClean="0"/>
              <a:t>$subject[1]=“Hindi”</a:t>
            </a:r>
          </a:p>
          <a:p>
            <a:pPr lvl="0"/>
            <a:r>
              <a:rPr lang="en-US" sz="1600" dirty="0" smtClean="0"/>
              <a:t>$subject[2]=“Marathi”</a:t>
            </a:r>
          </a:p>
          <a:p>
            <a:pPr lvl="0"/>
            <a:endParaRPr lang="en-US" sz="1400" dirty="0" smtClean="0"/>
          </a:p>
          <a:p>
            <a:pPr lvl="0"/>
            <a:r>
              <a:rPr lang="en-US" sz="1400" dirty="0" smtClean="0"/>
              <a:t>count()  function is used to return the Length of array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240000084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7467600" cy="487992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smtClean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PHP USER DEFINED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COLLEGE </a:t>
            </a: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23528" y="836712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51520" y="1484784"/>
            <a:ext cx="813690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8000"/>
                </a:solidFill>
              </a:rPr>
              <a:t>A function is block of statement used repeatedly in a program.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It will not execute immediately when a page loads but will be executed by a call to the function.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8000"/>
                </a:solidFill>
              </a:rPr>
              <a:t>Along with built-in PHP functions we can create our own functions.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User-defined function starts with the word function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8000"/>
                </a:solidFill>
              </a:rPr>
              <a:t> Information can be passed to functions through arguments.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An argument is just a variable.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Arguments are specified after the function name, inside brackets.</a:t>
            </a:r>
          </a:p>
          <a:p>
            <a:pPr>
              <a:buFont typeface="Arial" pitchFamily="34" charset="0"/>
              <a:buChar char="•"/>
            </a:pPr>
            <a:endParaRPr lang="en-US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b="1" dirty="0" smtClean="0"/>
          </a:p>
          <a:p>
            <a:r>
              <a:rPr lang="en-US" b="1" dirty="0" smtClean="0"/>
              <a:t>Syntax: </a:t>
            </a:r>
            <a:r>
              <a:rPr lang="en-US" b="1" dirty="0" smtClean="0">
                <a:solidFill>
                  <a:srgbClr val="002060"/>
                </a:solidFill>
              </a:rPr>
              <a:t>function </a:t>
            </a:r>
            <a:r>
              <a:rPr lang="en-US" b="1" dirty="0" err="1" smtClean="0">
                <a:solidFill>
                  <a:srgbClr val="002060"/>
                </a:solidFill>
              </a:rPr>
              <a:t>fun_name</a:t>
            </a:r>
            <a:r>
              <a:rPr lang="en-US" b="1" dirty="0" smtClean="0">
                <a:solidFill>
                  <a:srgbClr val="002060"/>
                </a:solidFill>
              </a:rPr>
              <a:t>()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	  {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		code to be executed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	  } 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3528" y="4509120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/>
          <a:srcRect l="42188" t="18750" r="27929" b="28750"/>
          <a:stretch>
            <a:fillRect/>
          </a:stretch>
        </p:blipFill>
        <p:spPr bwMode="auto">
          <a:xfrm>
            <a:off x="5508104" y="3645024"/>
            <a:ext cx="252028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5024131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print"/>
          <a:srcRect l="41602" t="50625" r="27929" b="14687"/>
          <a:stretch>
            <a:fillRect/>
          </a:stretch>
        </p:blipFill>
        <p:spPr bwMode="auto">
          <a:xfrm>
            <a:off x="395536" y="1700808"/>
            <a:ext cx="371477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/>
          <a:srcRect l="10742" t="60313" r="57031" b="5000"/>
          <a:stretch>
            <a:fillRect/>
          </a:stretch>
        </p:blipFill>
        <p:spPr bwMode="auto">
          <a:xfrm>
            <a:off x="4427984" y="1772816"/>
            <a:ext cx="3929090" cy="264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19282743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5" y="1556792"/>
            <a:ext cx="3240360" cy="4917160"/>
          </a:xfrm>
        </p:spPr>
        <p:txBody>
          <a:bodyPr>
            <a:normAutofit/>
          </a:bodyPr>
          <a:lstStyle/>
          <a:p>
            <a:pPr algn="just">
              <a:lnSpc>
                <a:spcPct val="105000"/>
              </a:lnSpc>
              <a:spcBef>
                <a:spcPts val="563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200" dirty="0">
              <a:latin typeface="Bahnschrift SemiBold" pitchFamily="34" charset="0"/>
              <a:cs typeface="Times New Roman" pitchFamily="18" charset="0"/>
            </a:endParaRPr>
          </a:p>
          <a:p>
            <a:pPr>
              <a:spcBef>
                <a:spcPts val="650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300" dirty="0">
              <a:latin typeface="Bahnschrift SemiBold" pitchFamily="34" charset="0"/>
              <a:cs typeface="Times New Roman" pitchFamily="18" charset="0"/>
            </a:endParaRPr>
          </a:p>
          <a:p>
            <a:endParaRPr lang="en-US" dirty="0">
              <a:latin typeface="Bahnschrift Semi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17"/>
          <p:cNvSpPr txBox="1"/>
          <p:nvPr/>
        </p:nvSpPr>
        <p:spPr>
          <a:xfrm>
            <a:off x="298143" y="6281162"/>
            <a:ext cx="8234297" cy="230512"/>
          </a:xfrm>
          <a:prstGeom prst="rect">
            <a:avLst/>
          </a:prstGeom>
          <a:solidFill>
            <a:srgbClr val="E4CEE4"/>
          </a:solidFill>
          <a:ln w="12700">
            <a:solidFill>
              <a:srgbClr val="EC008C"/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just">
              <a:lnSpc>
                <a:spcPct val="107000"/>
              </a:lnSpc>
            </a:pPr>
            <a:r>
              <a:rPr lang="en-US" sz="1400" b="1" dirty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Note : </a:t>
            </a:r>
            <a:r>
              <a:rPr lang="en-US" sz="14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'language' attribute of &lt;Script&gt; is replaced by 'type' attribute in all the programs as it is </a:t>
            </a:r>
            <a:r>
              <a:rPr lang="en-US" sz="14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standardized.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79712" y="980728"/>
            <a:ext cx="4894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C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return statement to return a value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7" cstate="print"/>
          <a:srcRect l="11133" t="31875" r="57812" b="10000"/>
          <a:stretch>
            <a:fillRect/>
          </a:stretch>
        </p:blipFill>
        <p:spPr bwMode="auto">
          <a:xfrm>
            <a:off x="1115616" y="1484784"/>
            <a:ext cx="3786214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32159421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5" y="1556792"/>
            <a:ext cx="3240360" cy="4917160"/>
          </a:xfrm>
        </p:spPr>
        <p:txBody>
          <a:bodyPr>
            <a:normAutofit/>
          </a:bodyPr>
          <a:lstStyle/>
          <a:p>
            <a:pPr algn="just">
              <a:lnSpc>
                <a:spcPct val="105000"/>
              </a:lnSpc>
              <a:spcBef>
                <a:spcPts val="563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200" dirty="0">
              <a:latin typeface="Bahnschrift SemiBold" pitchFamily="34" charset="0"/>
              <a:cs typeface="Times New Roman" pitchFamily="18" charset="0"/>
            </a:endParaRPr>
          </a:p>
          <a:p>
            <a:pPr>
              <a:spcBef>
                <a:spcPts val="650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300" dirty="0">
              <a:latin typeface="Bahnschrift SemiBold" pitchFamily="34" charset="0"/>
              <a:cs typeface="Times New Roman" pitchFamily="18" charset="0"/>
            </a:endParaRPr>
          </a:p>
          <a:p>
            <a:endParaRPr lang="en-US" dirty="0">
              <a:latin typeface="Bahnschrift Semi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9552" y="980729"/>
            <a:ext cx="79208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D60093"/>
                </a:solidFill>
                <a:latin typeface="Bahnschrift SemiBold" pitchFamily="34" charset="0"/>
              </a:rPr>
              <a:t>PHP </a:t>
            </a:r>
            <a:r>
              <a:rPr lang="en-US" sz="2800" cap="small" dirty="0" smtClean="0">
                <a:solidFill>
                  <a:srgbClr val="D60093"/>
                </a:solidFill>
                <a:latin typeface="Bahnschrift SemiBold" pitchFamily="34" charset="0"/>
              </a:rPr>
              <a:t>Associative</a:t>
            </a:r>
            <a:r>
              <a:rPr lang="en-US" sz="2800" dirty="0" smtClean="0">
                <a:solidFill>
                  <a:srgbClr val="D60093"/>
                </a:solidFill>
                <a:latin typeface="Bahnschrift SemiBold" pitchFamily="34" charset="0"/>
              </a:rPr>
              <a:t> </a:t>
            </a:r>
            <a:r>
              <a:rPr lang="en-US" sz="2800" cap="small" dirty="0" smtClean="0">
                <a:solidFill>
                  <a:srgbClr val="D60093"/>
                </a:solidFill>
                <a:latin typeface="Bahnschrift SemiBold" pitchFamily="34" charset="0"/>
              </a:rPr>
              <a:t>Arrays</a:t>
            </a:r>
            <a:r>
              <a:rPr lang="en-US" sz="2800" dirty="0" smtClean="0">
                <a:solidFill>
                  <a:srgbClr val="D60093"/>
                </a:solidFill>
                <a:latin typeface="Bahnschrift SemiBold" pitchFamily="34" charset="0"/>
              </a:rPr>
              <a:t> :</a:t>
            </a:r>
          </a:p>
          <a:p>
            <a:pPr algn="ctr"/>
            <a:endParaRPr lang="en-US" sz="2800" dirty="0" smtClean="0">
              <a:solidFill>
                <a:srgbClr val="D60093"/>
              </a:solidFill>
              <a:latin typeface="Bahnschrift SemiBold" pitchFamily="34" charset="0"/>
            </a:endParaRPr>
          </a:p>
          <a:p>
            <a:r>
              <a:rPr lang="en-US" cap="small" dirty="0" smtClean="0">
                <a:solidFill>
                  <a:srgbClr val="008000"/>
                </a:solidFill>
                <a:latin typeface="Bahnschrift SemiBold" pitchFamily="34" charset="0"/>
              </a:rPr>
              <a:t>Associative</a:t>
            </a: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</a:rPr>
              <a:t> </a:t>
            </a:r>
            <a:r>
              <a:rPr lang="en-US" cap="small" dirty="0" smtClean="0">
                <a:solidFill>
                  <a:srgbClr val="008000"/>
                </a:solidFill>
                <a:latin typeface="Bahnschrift SemiBold" pitchFamily="34" charset="0"/>
              </a:rPr>
              <a:t>arrays</a:t>
            </a: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</a:rPr>
              <a:t> </a:t>
            </a:r>
            <a:r>
              <a:rPr lang="en-US" cap="small" dirty="0" smtClean="0">
                <a:solidFill>
                  <a:srgbClr val="008000"/>
                </a:solidFill>
                <a:latin typeface="Bahnschrift SemiBold" pitchFamily="34" charset="0"/>
              </a:rPr>
              <a:t>are</a:t>
            </a: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</a:rPr>
              <a:t> </a:t>
            </a:r>
            <a:r>
              <a:rPr lang="en-US" cap="small" dirty="0" smtClean="0">
                <a:solidFill>
                  <a:srgbClr val="008000"/>
                </a:solidFill>
                <a:latin typeface="Bahnschrift SemiBold" pitchFamily="34" charset="0"/>
              </a:rPr>
              <a:t>arrays</a:t>
            </a: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</a:rPr>
              <a:t> </a:t>
            </a:r>
            <a:r>
              <a:rPr lang="en-US" cap="small" dirty="0" smtClean="0">
                <a:solidFill>
                  <a:srgbClr val="008000"/>
                </a:solidFill>
                <a:latin typeface="Bahnschrift SemiBold" pitchFamily="34" charset="0"/>
              </a:rPr>
              <a:t>that</a:t>
            </a: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</a:rPr>
              <a:t> use </a:t>
            </a:r>
            <a:r>
              <a:rPr lang="en-US" cap="small" dirty="0" smtClean="0">
                <a:solidFill>
                  <a:srgbClr val="008000"/>
                </a:solidFill>
                <a:latin typeface="Bahnschrift SemiBold" pitchFamily="34" charset="0"/>
              </a:rPr>
              <a:t>named</a:t>
            </a: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</a:rPr>
              <a:t> keys </a:t>
            </a:r>
            <a:r>
              <a:rPr lang="en-US" cap="small" dirty="0" smtClean="0">
                <a:solidFill>
                  <a:srgbClr val="008000"/>
                </a:solidFill>
                <a:latin typeface="Bahnschrift SemiBold" pitchFamily="34" charset="0"/>
              </a:rPr>
              <a:t>instead</a:t>
            </a: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</a:rPr>
              <a:t> of index to identify </a:t>
            </a:r>
            <a:r>
              <a:rPr lang="en-US" cap="small" dirty="0" smtClean="0">
                <a:solidFill>
                  <a:srgbClr val="FF0000"/>
                </a:solidFill>
                <a:latin typeface="Bahnschrift SemiBold" pitchFamily="34" charset="0"/>
              </a:rPr>
              <a:t>record/value.</a:t>
            </a:r>
            <a:r>
              <a:rPr lang="en-US" dirty="0" smtClean="0">
                <a:solidFill>
                  <a:srgbClr val="FF0000"/>
                </a:solidFill>
                <a:latin typeface="Bahnschrift SemiBold" pitchFamily="34" charset="0"/>
              </a:rPr>
              <a:t> </a:t>
            </a:r>
          </a:p>
          <a:p>
            <a:endParaRPr lang="en-US" dirty="0" smtClean="0">
              <a:latin typeface="Bahnschrift SemiBold" pitchFamily="34" charset="0"/>
            </a:endParaRPr>
          </a:p>
          <a:p>
            <a:r>
              <a:rPr lang="en-US" dirty="0" smtClean="0">
                <a:latin typeface="Bahnschrift SemiBold" pitchFamily="34" charset="0"/>
              </a:rPr>
              <a:t> Let  us  see  how  to  </a:t>
            </a:r>
            <a:r>
              <a:rPr lang="en-US" cap="small" dirty="0" smtClean="0">
                <a:latin typeface="Bahnschrift SemiBold" pitchFamily="34" charset="0"/>
              </a:rPr>
              <a:t>create</a:t>
            </a:r>
            <a:r>
              <a:rPr lang="en-US" dirty="0" smtClean="0">
                <a:latin typeface="Bahnschrift SemiBold" pitchFamily="34" charset="0"/>
              </a:rPr>
              <a:t> </a:t>
            </a:r>
            <a:r>
              <a:rPr lang="en-US" cap="small" dirty="0" smtClean="0">
                <a:latin typeface="Bahnschrift SemiBold" pitchFamily="34" charset="0"/>
              </a:rPr>
              <a:t>associative</a:t>
            </a:r>
            <a:r>
              <a:rPr lang="en-US" dirty="0" smtClean="0">
                <a:latin typeface="Bahnschrift SemiBold" pitchFamily="34" charset="0"/>
              </a:rPr>
              <a:t> </a:t>
            </a:r>
            <a:r>
              <a:rPr lang="en-US" cap="small" dirty="0" smtClean="0">
                <a:latin typeface="Bahnschrift SemiBold" pitchFamily="34" charset="0"/>
              </a:rPr>
              <a:t>array.</a:t>
            </a:r>
            <a:endParaRPr lang="en-US" dirty="0" smtClean="0">
              <a:latin typeface="Bahnschrift SemiBold" pitchFamily="34" charset="0"/>
            </a:endParaRPr>
          </a:p>
          <a:p>
            <a:r>
              <a:rPr lang="en-US" b="1" cap="small" dirty="0" smtClean="0">
                <a:latin typeface="Bahnschrift SemiBold" pitchFamily="34" charset="0"/>
              </a:rPr>
              <a:t>Syntax</a:t>
            </a:r>
            <a:r>
              <a:rPr lang="en-US" b="1" dirty="0" smtClean="0">
                <a:latin typeface="Bahnschrift SemiBold" pitchFamily="34" charset="0"/>
              </a:rPr>
              <a:t> :</a:t>
            </a:r>
          </a:p>
          <a:p>
            <a:r>
              <a:rPr lang="en-US" dirty="0" smtClean="0">
                <a:solidFill>
                  <a:srgbClr val="FF0000"/>
                </a:solidFill>
                <a:latin typeface="Bahnschrift SemiBold" pitchFamily="34" charset="0"/>
              </a:rPr>
              <a:t>$a = array( key1 =&gt; value1, key2=&gt;value2, ...,key n =&gt; value n)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3717032"/>
            <a:ext cx="31718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552" y="6093296"/>
            <a:ext cx="336232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4509120"/>
            <a:ext cx="30099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211960" y="3861048"/>
            <a:ext cx="47525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1600" cap="small" dirty="0" smtClean="0"/>
              <a:t>values</a:t>
            </a:r>
            <a:r>
              <a:rPr lang="en-US" sz="1600" dirty="0" smtClean="0"/>
              <a:t>   of </a:t>
            </a:r>
            <a:r>
              <a:rPr lang="en-US" sz="1600" cap="small" dirty="0" smtClean="0"/>
              <a:t>‘</a:t>
            </a:r>
            <a:r>
              <a:rPr lang="en-US" sz="1600" cap="small" dirty="0" err="1" smtClean="0"/>
              <a:t>student_mark</a:t>
            </a:r>
            <a:r>
              <a:rPr lang="en-US" sz="1600" cap="small" dirty="0" smtClean="0"/>
              <a:t>’</a:t>
            </a:r>
            <a:r>
              <a:rPr lang="en-US" sz="1600" dirty="0" smtClean="0"/>
              <a:t>    </a:t>
            </a:r>
            <a:r>
              <a:rPr lang="en-US" sz="1600" cap="small" dirty="0" smtClean="0"/>
              <a:t>array</a:t>
            </a:r>
            <a:r>
              <a:rPr lang="en-US" sz="1600" dirty="0" smtClean="0"/>
              <a:t>    </a:t>
            </a:r>
            <a:r>
              <a:rPr lang="en-US" sz="1600" cap="small" dirty="0" smtClean="0"/>
              <a:t>are</a:t>
            </a:r>
            <a:r>
              <a:rPr lang="en-US" sz="1600" dirty="0" smtClean="0"/>
              <a:t>    stored    in following </a:t>
            </a:r>
            <a:r>
              <a:rPr lang="en-US" sz="1600" cap="small" dirty="0" smtClean="0"/>
              <a:t>way:</a:t>
            </a:r>
            <a:endParaRPr lang="en-US" sz="1600" dirty="0"/>
          </a:p>
        </p:txBody>
      </p:sp>
      <p:sp>
        <p:nvSpPr>
          <p:cNvPr id="24" name="Down Arrow 23"/>
          <p:cNvSpPr/>
          <p:nvPr/>
        </p:nvSpPr>
        <p:spPr>
          <a:xfrm>
            <a:off x="1763688" y="5805264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32159421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115" y="123559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5115" y="897314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51520" y="1844824"/>
            <a:ext cx="8280920" cy="2970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Bahnschrift SemiBold" pitchFamily="34" charset="0"/>
              </a:rPr>
              <a:t>Information send from a form using GET method is visible to everyone.(names and values of variables are displayed on URL)</a:t>
            </a:r>
          </a:p>
          <a:p>
            <a:pPr lvl="0"/>
            <a:endParaRPr lang="en-US" dirty="0" smtClean="0">
              <a:solidFill>
                <a:srgbClr val="008000"/>
              </a:solidFill>
              <a:latin typeface="Bahnschrift SemiBold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</a:rPr>
              <a:t> It also has limit on amount of information to send. Because the variables are displayed in the URL ,it is possible to bookmark the page.</a:t>
            </a:r>
          </a:p>
          <a:p>
            <a:pPr lvl="0">
              <a:buFont typeface="Wingdings" pitchFamily="2" charset="2"/>
              <a:buChar char="Ø"/>
            </a:pPr>
            <a:endParaRPr lang="en-US" dirty="0" smtClean="0">
              <a:latin typeface="Bahnschrift SemiBold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Bahnschrift SemiBold" pitchFamily="34" charset="0"/>
              </a:rPr>
              <a:t>It may be used to send some non-sensitive data.</a:t>
            </a:r>
          </a:p>
          <a:p>
            <a:pPr lvl="0">
              <a:buFont typeface="Wingdings" pitchFamily="2" charset="2"/>
              <a:buChar char="Ø"/>
            </a:pPr>
            <a:endParaRPr lang="en-US" dirty="0" smtClean="0">
              <a:latin typeface="Bahnschrift SemiBold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dirty="0" smtClean="0">
                <a:latin typeface="Bahnschrift SemiBold" pitchFamily="34" charset="0"/>
              </a:rPr>
              <a:t>  </a:t>
            </a: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</a:rPr>
              <a:t>It should never be used to for sending passwords or other sensitive information.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75856" y="1052736"/>
            <a:ext cx="2509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When to use GET</a:t>
            </a:r>
            <a:r>
              <a:rPr lang="en-US" b="1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?</a:t>
            </a:r>
            <a:endParaRPr lang="en-US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2233813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5312" y="1594514"/>
            <a:ext cx="3240360" cy="4917160"/>
          </a:xfrm>
        </p:spPr>
        <p:txBody>
          <a:bodyPr>
            <a:normAutofit/>
          </a:bodyPr>
          <a:lstStyle/>
          <a:p>
            <a:pPr algn="just">
              <a:lnSpc>
                <a:spcPct val="105000"/>
              </a:lnSpc>
              <a:spcBef>
                <a:spcPts val="563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200" dirty="0">
              <a:latin typeface="Bahnschrift SemiBold" pitchFamily="34" charset="0"/>
              <a:cs typeface="Times New Roman" pitchFamily="18" charset="0"/>
            </a:endParaRPr>
          </a:p>
          <a:p>
            <a:pPr>
              <a:spcBef>
                <a:spcPts val="650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300" dirty="0">
              <a:latin typeface="Bahnschrift SemiBold" pitchFamily="34" charset="0"/>
              <a:cs typeface="Times New Roman" pitchFamily="18" charset="0"/>
            </a:endParaRPr>
          </a:p>
          <a:p>
            <a:endParaRPr lang="en-US" dirty="0">
              <a:latin typeface="Bahnschrift Semi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COLLEGE </a:t>
            </a: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 l="11719" t="15937" r="58984" b="6250"/>
          <a:stretch>
            <a:fillRect/>
          </a:stretch>
        </p:blipFill>
        <p:spPr bwMode="auto">
          <a:xfrm>
            <a:off x="571472" y="1196752"/>
            <a:ext cx="3571900" cy="551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/>
          <a:srcRect l="11328" t="23750" r="58203" b="50937"/>
          <a:stretch>
            <a:fillRect/>
          </a:stretch>
        </p:blipFill>
        <p:spPr bwMode="auto">
          <a:xfrm>
            <a:off x="4572000" y="1785926"/>
            <a:ext cx="371477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411760" y="908720"/>
            <a:ext cx="4971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 smtClean="0">
                <a:solidFill>
                  <a:srgbClr val="CC0099"/>
                </a:solidFill>
              </a:rPr>
              <a:t>Let us see one program on “get” method</a:t>
            </a:r>
          </a:p>
        </p:txBody>
      </p:sp>
    </p:spTree>
    <p:extLst>
      <p:ext uri="{BB962C8B-B14F-4D97-AF65-F5344CB8AC3E}">
        <p14:creationId xmlns="" xmlns:p14="http://schemas.microsoft.com/office/powerpoint/2010/main" val="322200432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5312" y="1594514"/>
            <a:ext cx="3240360" cy="4917160"/>
          </a:xfrm>
        </p:spPr>
        <p:txBody>
          <a:bodyPr>
            <a:normAutofit/>
          </a:bodyPr>
          <a:lstStyle/>
          <a:p>
            <a:pPr algn="just">
              <a:lnSpc>
                <a:spcPct val="105000"/>
              </a:lnSpc>
              <a:spcBef>
                <a:spcPts val="563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200" dirty="0">
              <a:latin typeface="Bahnschrift SemiBold" pitchFamily="34" charset="0"/>
              <a:cs typeface="Times New Roman" pitchFamily="18" charset="0"/>
            </a:endParaRPr>
          </a:p>
          <a:p>
            <a:pPr>
              <a:spcBef>
                <a:spcPts val="650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300" dirty="0">
              <a:latin typeface="Bahnschrift SemiBold" pitchFamily="34" charset="0"/>
              <a:cs typeface="Times New Roman" pitchFamily="18" charset="0"/>
            </a:endParaRPr>
          </a:p>
          <a:p>
            <a:endParaRPr lang="en-US" dirty="0">
              <a:latin typeface="Bahnschrift Semi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COLLEGE </a:t>
            </a: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/>
          <a:srcRect l="42188" t="15000" r="34375" b="6250"/>
          <a:stretch>
            <a:fillRect/>
          </a:stretch>
        </p:blipFill>
        <p:spPr bwMode="auto">
          <a:xfrm>
            <a:off x="611560" y="1268760"/>
            <a:ext cx="3456384" cy="544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 cstate="print"/>
          <a:srcRect l="42382" t="65000" r="34766" b="14374"/>
          <a:stretch>
            <a:fillRect/>
          </a:stretch>
        </p:blipFill>
        <p:spPr bwMode="auto">
          <a:xfrm>
            <a:off x="4786314" y="2357430"/>
            <a:ext cx="278608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2200432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115" y="123559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5115" y="897314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467544" y="1844824"/>
            <a:ext cx="78488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8000"/>
                </a:solidFill>
                <a:latin typeface="Bahnschrift" pitchFamily="34" charset="0"/>
              </a:rPr>
              <a:t>Information send from a form using POST method is invisible to everyone.(all names and values are embedded within the body of the HTTP  request.)</a:t>
            </a:r>
          </a:p>
          <a:p>
            <a:pPr lvl="0">
              <a:buFont typeface="Wingdings" pitchFamily="2" charset="2"/>
              <a:buChar char="Ø"/>
            </a:pPr>
            <a:endParaRPr lang="en-US" b="1" dirty="0" smtClean="0">
              <a:latin typeface="Bahnschrift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b="1" dirty="0" smtClean="0">
                <a:latin typeface="Bahnschrift" pitchFamily="34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Bahnschrift" pitchFamily="34" charset="0"/>
              </a:rPr>
              <a:t>It has no limit on amount of information to send. </a:t>
            </a:r>
          </a:p>
          <a:p>
            <a:pPr lvl="0">
              <a:buFont typeface="Wingdings" pitchFamily="2" charset="2"/>
              <a:buChar char="Ø"/>
            </a:pPr>
            <a:endParaRPr lang="en-US" b="1" dirty="0" smtClean="0">
              <a:latin typeface="Bahnschrift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70C0"/>
                </a:solidFill>
                <a:latin typeface="Bahnschrift" pitchFamily="34" charset="0"/>
              </a:rPr>
              <a:t>Moreover POST supports advanced functionality such as support for multi-part binary input while uploading files to the server.</a:t>
            </a:r>
          </a:p>
          <a:p>
            <a:pPr lvl="0">
              <a:buFont typeface="Wingdings" pitchFamily="2" charset="2"/>
              <a:buChar char="Ø"/>
            </a:pPr>
            <a:endParaRPr lang="en-US" b="1" dirty="0" smtClean="0">
              <a:latin typeface="Bahnschrift" pitchFamily="34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b="1" dirty="0" smtClean="0">
                <a:latin typeface="Bahnschrift" pitchFamily="34" charset="0"/>
              </a:rPr>
              <a:t>  </a:t>
            </a:r>
            <a:r>
              <a:rPr lang="en-US" b="1" dirty="0" smtClean="0">
                <a:solidFill>
                  <a:srgbClr val="C00000"/>
                </a:solidFill>
                <a:latin typeface="Bahnschrift" pitchFamily="34" charset="0"/>
              </a:rPr>
              <a:t>The variables are not passed in the URL so it is possible to bookmark the page.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03848" y="1052736"/>
            <a:ext cx="2539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to use POST?</a:t>
            </a:r>
            <a:endParaRPr lang="en-US" sz="2000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2233813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7893496" cy="50733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EC008C"/>
                </a:solidFill>
                <a:latin typeface="Sitka Small" pitchFamily="2" charset="0"/>
                <a:cs typeface="Times New Roman" pitchFamily="18" charset="0"/>
              </a:rPr>
              <a:t>Server </a:t>
            </a:r>
            <a:r>
              <a:rPr lang="en-US" sz="2400" b="1" dirty="0">
                <a:solidFill>
                  <a:srgbClr val="EC008C"/>
                </a:solidFill>
                <a:latin typeface="Sitka Small" pitchFamily="2" charset="0"/>
                <a:cs typeface="Times New Roman" pitchFamily="18" charset="0"/>
              </a:rPr>
              <a:t>side </a:t>
            </a:r>
            <a:r>
              <a:rPr lang="en-US" sz="2400" b="1" dirty="0" smtClean="0">
                <a:solidFill>
                  <a:srgbClr val="EC008C"/>
                </a:solidFill>
                <a:latin typeface="Sitka Small" pitchFamily="2" charset="0"/>
                <a:cs typeface="Times New Roman" pitchFamily="18" charset="0"/>
              </a:rPr>
              <a:t>scripting</a:t>
            </a:r>
            <a:endParaRPr lang="en-US" sz="2400" dirty="0">
              <a:latin typeface="Sitka Small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23528" y="1348800"/>
            <a:ext cx="850112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Bahnschrift SemiBold" pitchFamily="34" charset="0"/>
              </a:rPr>
              <a:t> A server is a computer system that serves as a central repository of data and programs and is shared by all clients.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SemiBold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SemiBold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SemiBold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SemiBold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SemiBold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SemiBold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SemiBold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SemiBold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Bold" pitchFamily="34" charset="0"/>
              </a:rPr>
              <a:t>The server side environment that runs a scripting language is termed as web server.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1400" dirty="0" smtClean="0">
                <a:solidFill>
                  <a:srgbClr val="008000"/>
                </a:solidFill>
                <a:latin typeface="Bahnschrift SemiBold" pitchFamily="34" charset="0"/>
              </a:rPr>
              <a:t>Server-side scripting as it relates to web pages usually refers to PHP code that is executed on the web server before the data is passed to the user's browser. </a:t>
            </a:r>
          </a:p>
          <a:p>
            <a:pPr>
              <a:buFont typeface="Wingdings" pitchFamily="2" charset="2"/>
              <a:buChar char="Ø"/>
            </a:pPr>
            <a:endParaRPr lang="en-IN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1400" dirty="0" smtClean="0">
                <a:solidFill>
                  <a:srgbClr val="FF0000"/>
                </a:solidFill>
                <a:latin typeface="Bahnschrift SemiBold" pitchFamily="34" charset="0"/>
              </a:rPr>
              <a:t>In the case of PHP, all PHP code is executed server-side and no PHP code ever reaches the user.</a:t>
            </a:r>
          </a:p>
          <a:p>
            <a:pPr>
              <a:buFont typeface="Wingdings" pitchFamily="2" charset="2"/>
              <a:buChar char="Ø"/>
            </a:pPr>
            <a:endParaRPr lang="en-IN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1400" dirty="0" smtClean="0">
                <a:latin typeface="Bahnschrift SemiBold" pitchFamily="34" charset="0"/>
              </a:rPr>
              <a:t> </a:t>
            </a:r>
            <a:r>
              <a:rPr lang="en-IN" sz="1400" dirty="0" smtClean="0">
                <a:solidFill>
                  <a:srgbClr val="00CC00"/>
                </a:solidFill>
                <a:latin typeface="Bahnschrift SemiBold" pitchFamily="34" charset="0"/>
              </a:rPr>
              <a:t>After the PHP code is executed, the information it outputs is embedded in the HTML, which is sent to the viewer's web browser.</a:t>
            </a:r>
            <a:endParaRPr lang="en-IE" sz="1400" dirty="0" smtClean="0">
              <a:solidFill>
                <a:srgbClr val="00CC00"/>
              </a:solidFill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400" dirty="0" smtClean="0">
                <a:latin typeface="Bahnschrift SemiBold" pitchFamily="34" charset="0"/>
              </a:rPr>
              <a:t> It is usually used to provide interactive web sites that interfaces with databases or other data stores on the server.</a:t>
            </a:r>
          </a:p>
          <a:p>
            <a:pPr>
              <a:buFont typeface="Wingdings" pitchFamily="2" charset="2"/>
              <a:buChar char="Ø"/>
            </a:pPr>
            <a:endParaRPr lang="en-US" sz="14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400" dirty="0" smtClean="0">
                <a:latin typeface="Bahnschrift SemiBold" pitchFamily="34" charset="0"/>
              </a:rPr>
              <a:t> Few server-side scripting languages are PHP, Java &amp; JSP, Python. </a:t>
            </a:r>
            <a:endParaRPr lang="en-IE" sz="1400" dirty="0" smtClean="0">
              <a:latin typeface="Bahnschrift SemiBold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SemiBold" pitchFamily="34" charset="0"/>
            </a:endParaRPr>
          </a:p>
        </p:txBody>
      </p:sp>
      <p:pic>
        <p:nvPicPr>
          <p:cNvPr id="22" name="Picture 2" descr="C:\Users\Lenovo\Desktop\poonam\IT(XII)\JS prog\Client-serve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1916832"/>
            <a:ext cx="4457700" cy="1440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1079279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17"/>
          <p:cNvSpPr txBox="1"/>
          <p:nvPr/>
        </p:nvSpPr>
        <p:spPr>
          <a:xfrm>
            <a:off x="298143" y="6281162"/>
            <a:ext cx="8234297" cy="230512"/>
          </a:xfrm>
          <a:prstGeom prst="rect">
            <a:avLst/>
          </a:prstGeom>
          <a:solidFill>
            <a:srgbClr val="E4CEE4"/>
          </a:solidFill>
          <a:ln w="12700">
            <a:solidFill>
              <a:srgbClr val="EC008C"/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just">
              <a:lnSpc>
                <a:spcPct val="107000"/>
              </a:lnSpc>
            </a:pPr>
            <a:r>
              <a:rPr lang="en-US" sz="1400" b="1" dirty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Note : </a:t>
            </a:r>
            <a:r>
              <a:rPr lang="en-US" sz="14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'language' attribute of &lt;Script&gt; is replaced by 'type' attribute in all the programs as it is </a:t>
            </a:r>
            <a:r>
              <a:rPr lang="en-US" sz="14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standardized.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980728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C3399"/>
                </a:solidFill>
              </a:rPr>
              <a:t>A simple HTML form with 2 input fields and submit button code is as follows</a:t>
            </a:r>
            <a:r>
              <a:rPr lang="en-US" dirty="0" smtClean="0"/>
              <a:t>:	</a:t>
            </a:r>
            <a:endParaRPr lang="en-US" dirty="0"/>
          </a:p>
        </p:txBody>
      </p:sp>
      <p:pic>
        <p:nvPicPr>
          <p:cNvPr id="19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 l="42188" t="27187" r="27929" b="25000"/>
          <a:stretch>
            <a:fillRect/>
          </a:stretch>
        </p:blipFill>
        <p:spPr bwMode="auto">
          <a:xfrm>
            <a:off x="4355976" y="1916832"/>
            <a:ext cx="3643335" cy="3643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/>
          <a:srcRect l="41602" t="24375" r="28515" b="10000"/>
          <a:stretch>
            <a:fillRect/>
          </a:stretch>
        </p:blipFill>
        <p:spPr bwMode="auto">
          <a:xfrm>
            <a:off x="323528" y="1412776"/>
            <a:ext cx="3643338" cy="452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Straight Arrow Connector 21"/>
          <p:cNvCxnSpPr/>
          <p:nvPr/>
        </p:nvCxnSpPr>
        <p:spPr>
          <a:xfrm>
            <a:off x="3275856" y="2492896"/>
            <a:ext cx="115212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32159421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5312" y="1594514"/>
            <a:ext cx="3240360" cy="4917160"/>
          </a:xfrm>
        </p:spPr>
        <p:txBody>
          <a:bodyPr>
            <a:normAutofit/>
          </a:bodyPr>
          <a:lstStyle/>
          <a:p>
            <a:pPr algn="just">
              <a:lnSpc>
                <a:spcPct val="105000"/>
              </a:lnSpc>
              <a:spcBef>
                <a:spcPts val="563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200" dirty="0">
              <a:latin typeface="Bahnschrift SemiBold" pitchFamily="34" charset="0"/>
              <a:cs typeface="Times New Roman" pitchFamily="18" charset="0"/>
            </a:endParaRPr>
          </a:p>
          <a:p>
            <a:pPr>
              <a:spcBef>
                <a:spcPts val="650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300" dirty="0">
              <a:latin typeface="Bahnschrift SemiBold" pitchFamily="34" charset="0"/>
              <a:cs typeface="Times New Roman" pitchFamily="18" charset="0"/>
            </a:endParaRPr>
          </a:p>
          <a:p>
            <a:endParaRPr lang="en-US" dirty="0">
              <a:latin typeface="Bahnschrift Semi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COLLEGE </a:t>
            </a: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/>
          <a:srcRect l="42188" t="27187" r="27929" b="25000"/>
          <a:stretch>
            <a:fillRect/>
          </a:stretch>
        </p:blipFill>
        <p:spPr bwMode="auto">
          <a:xfrm>
            <a:off x="323528" y="908720"/>
            <a:ext cx="364333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3995936" y="1556792"/>
            <a:ext cx="4824536" cy="2062103"/>
          </a:xfrm>
          <a:prstGeom prst="rect">
            <a:avLst/>
          </a:prstGeom>
          <a:ln w="44450">
            <a:solidFill>
              <a:srgbClr val="D60093"/>
            </a:solidFill>
          </a:ln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sz="1600" dirty="0" smtClean="0"/>
              <a:t>When user fills out the form above and clicks the submit button , the form data is sent for processing to a PHP file names “welcome .</a:t>
            </a:r>
            <a:r>
              <a:rPr lang="en-US" sz="1600" dirty="0" err="1" smtClean="0"/>
              <a:t>php</a:t>
            </a:r>
            <a:r>
              <a:rPr lang="en-US" sz="1600" dirty="0" smtClean="0"/>
              <a:t>”.</a:t>
            </a:r>
          </a:p>
          <a:p>
            <a:pPr lvl="0">
              <a:buFont typeface="Wingdings" pitchFamily="2" charset="2"/>
              <a:buChar char="Ø"/>
            </a:pPr>
            <a:endParaRPr lang="en-US" sz="1600" dirty="0" smtClean="0"/>
          </a:p>
          <a:p>
            <a:pPr lvl="0">
              <a:buFont typeface="Wingdings" pitchFamily="2" charset="2"/>
              <a:buChar char="Ø"/>
            </a:pPr>
            <a:r>
              <a:rPr lang="en-US" sz="1600" dirty="0" smtClean="0"/>
              <a:t>The form data is sent with the HTTP POST method.</a:t>
            </a:r>
          </a:p>
          <a:p>
            <a:pPr lvl="0">
              <a:buFont typeface="Wingdings" pitchFamily="2" charset="2"/>
              <a:buChar char="Ø"/>
            </a:pPr>
            <a:endParaRPr lang="en-US" sz="1600" dirty="0" smtClean="0"/>
          </a:p>
          <a:p>
            <a:pPr lvl="0">
              <a:buFont typeface="Wingdings" pitchFamily="2" charset="2"/>
              <a:buChar char="Ø"/>
            </a:pPr>
            <a:r>
              <a:rPr lang="en-US" sz="1600" dirty="0" smtClean="0"/>
              <a:t> The code for “welcome.php” looks like this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22200432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051719" y="79021"/>
            <a:ext cx="5256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39552" y="1916832"/>
            <a:ext cx="75608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  <a:latin typeface="Bahnschrift" pitchFamily="34" charset="0"/>
              </a:rPr>
              <a:t>Both GET and POST are treated as $_GET and $_POST super </a:t>
            </a:r>
            <a:r>
              <a:rPr lang="en-US" dirty="0" err="1" smtClean="0">
                <a:solidFill>
                  <a:srgbClr val="C00000"/>
                </a:solidFill>
                <a:latin typeface="Bahnschrift" pitchFamily="34" charset="0"/>
              </a:rPr>
              <a:t>globals</a:t>
            </a:r>
            <a:r>
              <a:rPr lang="en-US" dirty="0" smtClean="0">
                <a:solidFill>
                  <a:srgbClr val="C00000"/>
                </a:solidFill>
                <a:latin typeface="Bahnschrift" pitchFamily="34" charset="0"/>
              </a:rPr>
              <a:t>, which means they are accessible ,regardless of scope.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Bahnschrift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  <a:latin typeface="Bahnschrift" pitchFamily="34" charset="0"/>
              </a:rPr>
              <a:t>It can be accessed from function ,class or file without having to do anything special.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rgbClr val="FF0000"/>
              </a:solidFill>
              <a:latin typeface="Bahnschrift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Bahnschrift" pitchFamily="34" charset="0"/>
              </a:rPr>
              <a:t>$_GET is an array of variables passed via  the URL parameters.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Bahnschrift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  <a:latin typeface="Bahnschrift" pitchFamily="34" charset="0"/>
              </a:rPr>
              <a:t>$_POST is an array of variables passed via the HTTP POST method.</a:t>
            </a:r>
            <a:r>
              <a:rPr lang="en-US" dirty="0" smtClean="0"/>
              <a:t>	</a:t>
            </a:r>
          </a:p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275856" y="1052736"/>
            <a:ext cx="1859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</a:t>
            </a:r>
            <a:r>
              <a:rPr lang="en-US" b="1" dirty="0" err="1" smtClean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b="1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POST </a:t>
            </a:r>
            <a:endParaRPr lang="en-US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451127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115" y="123559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5115" y="897314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51520" y="980728"/>
            <a:ext cx="8716203" cy="5320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"/>
              </a:spcBef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 dirty="0">
                <a:solidFill>
                  <a:srgbClr val="EC00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Summary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5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latin typeface="Bahnschrift SemiBold" pitchFamily="34" charset="0"/>
                <a:cs typeface="Times New Roman" pitchFamily="18" charset="0"/>
              </a:rPr>
              <a:t>PHP is widely-used </a:t>
            </a: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  <a:cs typeface="Times New Roman" pitchFamily="18" charset="0"/>
              </a:rPr>
              <a:t>open source server-side programming language </a:t>
            </a:r>
            <a:r>
              <a:rPr lang="en-US" dirty="0" smtClean="0">
                <a:latin typeface="Bahnschrift SemiBold" pitchFamily="34" charset="0"/>
                <a:cs typeface="Times New Roman" pitchFamily="18" charset="0"/>
              </a:rPr>
              <a:t>which runs on various platforms.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00B0F0"/>
                </a:solidFill>
                <a:latin typeface="Bahnschrift SemiBold" pitchFamily="34" charset="0"/>
                <a:cs typeface="Times New Roman" pitchFamily="18" charset="0"/>
              </a:rPr>
              <a:t>PHP is a script executed on server which generate dynamic HTML pages.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CC0099"/>
                </a:solidFill>
                <a:latin typeface="Bahnschrift SemiBold" pitchFamily="34" charset="0"/>
                <a:cs typeface="Times New Roman" pitchFamily="18" charset="0"/>
              </a:rPr>
              <a:t>The PHP code can also be embedded with HTML tags using &lt;?</a:t>
            </a:r>
            <a:r>
              <a:rPr lang="en-US" dirty="0" err="1" smtClean="0">
                <a:solidFill>
                  <a:srgbClr val="CC0099"/>
                </a:solidFill>
                <a:latin typeface="Bahnschrift SemiBold" pitchFamily="34" charset="0"/>
                <a:cs typeface="Times New Roman" pitchFamily="18" charset="0"/>
              </a:rPr>
              <a:t>php</a:t>
            </a:r>
            <a:r>
              <a:rPr lang="en-US" dirty="0" smtClean="0">
                <a:solidFill>
                  <a:srgbClr val="CC0099"/>
                </a:solidFill>
                <a:latin typeface="Bahnschrift SemiBold" pitchFamily="34" charset="0"/>
                <a:cs typeface="Times New Roman" pitchFamily="18" charset="0"/>
              </a:rPr>
              <a:t> and ?&gt;.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PHP is </a:t>
            </a: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  <a:cs typeface="Times New Roman" pitchFamily="18" charset="0"/>
              </a:rPr>
              <a:t>case sensitive only at time of variable declaration</a:t>
            </a:r>
            <a:r>
              <a:rPr lang="en-US" dirty="0" smtClean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Bahnschrift SemiBold" pitchFamily="34" charset="0"/>
                <a:cs typeface="Times New Roman" pitchFamily="18" charset="0"/>
              </a:rPr>
              <a:t>not-case sensitive for other keywords.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00B0F0"/>
                </a:solidFill>
                <a:latin typeface="Bahnschrift SemiBold" pitchFamily="34" charset="0"/>
                <a:cs typeface="Times New Roman" pitchFamily="18" charset="0"/>
              </a:rPr>
              <a:t>PHP variable start with $ sign followed by name of variable which must start with a alpha-numeric characters or underscore character.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FF0000"/>
                </a:solidFill>
                <a:latin typeface="Bahnschrift SemiBold" pitchFamily="34" charset="0"/>
                <a:cs typeface="Times New Roman" pitchFamily="18" charset="0"/>
              </a:rPr>
              <a:t>PHP variable has three different scopes namely : local, global and static.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  <a:cs typeface="Times New Roman" pitchFamily="18" charset="0"/>
              </a:rPr>
              <a:t>PHP supports String, Integer, Float, Boolean, Array and NULL data types.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00B0F0"/>
                </a:solidFill>
                <a:latin typeface="Bahnschrift SemiBold" pitchFamily="34" charset="0"/>
                <a:cs typeface="Times New Roman" pitchFamily="18" charset="0"/>
              </a:rPr>
              <a:t>Three types of Arrays are Indexed array, Associative array and Multi-dimensional array.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  <a:cs typeface="Times New Roman" pitchFamily="18" charset="0"/>
              </a:rPr>
              <a:t>PHP supports ‘</a:t>
            </a:r>
            <a:r>
              <a:rPr lang="en-US" dirty="0" err="1" smtClean="0">
                <a:solidFill>
                  <a:srgbClr val="008000"/>
                </a:solidFill>
                <a:latin typeface="Bahnschrift SemiBold" pitchFamily="34" charset="0"/>
                <a:cs typeface="Times New Roman" pitchFamily="18" charset="0"/>
              </a:rPr>
              <a:t>foreach</a:t>
            </a: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  <a:cs typeface="Times New Roman" pitchFamily="18" charset="0"/>
              </a:rPr>
              <a:t>’ loop to iterate easily.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FF3300"/>
                </a:solidFill>
                <a:latin typeface="Bahnschrift SemiBold" pitchFamily="34" charset="0"/>
                <a:cs typeface="Times New Roman" pitchFamily="18" charset="0"/>
              </a:rPr>
              <a:t>String functions are used to manipulate strings.</a:t>
            </a:r>
          </a:p>
          <a:p>
            <a:pPr algn="just">
              <a:lnSpc>
                <a:spcPct val="143000"/>
              </a:lnSpc>
            </a:pPr>
            <a:endParaRPr lang="en-US" sz="1600" dirty="0">
              <a:latin typeface="Bahnschrift SemiBold" pitchFamily="34" charset="0"/>
              <a:cs typeface="Times New Roman" pitchFamily="18" charset="0"/>
            </a:endParaRPr>
          </a:p>
          <a:p>
            <a:pPr algn="ctr"/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1028604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115" y="123559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5115" y="897314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51520" y="980728"/>
            <a:ext cx="8716203" cy="5350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"/>
              </a:spcBef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>
                <a:solidFill>
                  <a:srgbClr val="EC00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Summary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50"/>
              </a:spcBef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FF0000"/>
                </a:solidFill>
                <a:latin typeface="Bahnschrift SemiBold" pitchFamily="34" charset="0"/>
                <a:cs typeface="Times New Roman" pitchFamily="18" charset="0"/>
              </a:rPr>
              <a:t>A function is a block of statements that can be used repeatedly in a program.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  <a:cs typeface="Times New Roman" pitchFamily="18" charset="0"/>
              </a:rPr>
              <a:t>Information can be passed to functions through arguments.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00B0F0"/>
                </a:solidFill>
                <a:latin typeface="Bahnschrift SemiBold" pitchFamily="34" charset="0"/>
                <a:cs typeface="Times New Roman" pitchFamily="18" charset="0"/>
              </a:rPr>
              <a:t>Form is used to collect information from user and process or store in database.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Form data can be submitted by GET or POST method.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FF3300"/>
                </a:solidFill>
                <a:latin typeface="Bahnschrift SemiBold" pitchFamily="34" charset="0"/>
                <a:cs typeface="Times New Roman" pitchFamily="18" charset="0"/>
              </a:rPr>
              <a:t>The PHP superglobals $_GET and $_POST are used to collect form-data.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  <a:cs typeface="Times New Roman" pitchFamily="18" charset="0"/>
              </a:rPr>
              <a:t>$_GET is an array of variables passed via the URL parameters and are visible to everyone.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00B0F0"/>
                </a:solidFill>
                <a:latin typeface="Bahnschrift SemiBold" pitchFamily="34" charset="0"/>
                <a:cs typeface="Times New Roman" pitchFamily="18" charset="0"/>
              </a:rPr>
              <a:t>$_POST is an array of variables passed via the HTTP POST method and are invisible to others.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FF3300"/>
                </a:solidFill>
                <a:latin typeface="Bahnschrift SemiBold" pitchFamily="34" charset="0"/>
                <a:cs typeface="Times New Roman" pitchFamily="18" charset="0"/>
              </a:rPr>
              <a:t>GET has limits on the amount of information to send whereas POST has no limits on the amount of information to send.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008000"/>
                </a:solidFill>
                <a:latin typeface="Bahnschrift SemiBold" pitchFamily="34" charset="0"/>
                <a:cs typeface="Times New Roman" pitchFamily="18" charset="0"/>
              </a:rPr>
              <a:t>GET should NEVER be used for sending sensitive information.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231F20"/>
                </a:solidFill>
                <a:latin typeface="Bahnschrift SemiBold" pitchFamily="34" charset="0"/>
                <a:cs typeface="Times New Roman" pitchFamily="18" charset="0"/>
              </a:rPr>
              <a:t>Cookies are sent along when browser requests server pages.</a:t>
            </a:r>
          </a:p>
          <a:p>
            <a:pPr>
              <a:buClr>
                <a:srgbClr val="EC008C"/>
              </a:buClr>
              <a:buSzPct val="111000"/>
              <a:buFont typeface="Wingdings" pitchFamily="2" charset="2"/>
              <a:buChar char=""/>
            </a:pPr>
            <a:r>
              <a:rPr lang="en-US" dirty="0" smtClean="0">
                <a:solidFill>
                  <a:srgbClr val="00B0F0"/>
                </a:solidFill>
                <a:latin typeface="Bahnschrift SemiBold" pitchFamily="34" charset="0"/>
                <a:cs typeface="Times New Roman" pitchFamily="18" charset="0"/>
              </a:rPr>
              <a:t>Session helps web application to maintain user information on all the pages.</a:t>
            </a:r>
          </a:p>
          <a:p>
            <a:pPr algn="just">
              <a:lnSpc>
                <a:spcPct val="143000"/>
              </a:lnSpc>
            </a:pPr>
            <a:endParaRPr lang="en-US" sz="1600" dirty="0">
              <a:latin typeface="Bahnschrift SemiBold" pitchFamily="34" charset="0"/>
              <a:cs typeface="Times New Roman" pitchFamily="18" charset="0"/>
            </a:endParaRPr>
          </a:p>
          <a:p>
            <a:pPr algn="ctr"/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1028604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115" y="123559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5115" y="897314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179512" y="980728"/>
            <a:ext cx="8352928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"/>
              </a:spcBef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43000"/>
              </a:lnSpc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7624" y="2420888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!</a:t>
            </a:r>
            <a:endParaRPr lang="en-US" sz="5400" b="1" dirty="0">
              <a:solidFill>
                <a:srgbClr val="D600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946008293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0350" y="1556792"/>
            <a:ext cx="8520121" cy="4917160"/>
          </a:xfrm>
        </p:spPr>
        <p:txBody>
          <a:bodyPr>
            <a:normAutofit/>
          </a:bodyPr>
          <a:lstStyle/>
          <a:p>
            <a:pPr algn="just">
              <a:lnSpc>
                <a:spcPct val="105000"/>
              </a:lnSpc>
              <a:spcBef>
                <a:spcPts val="563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200" dirty="0">
              <a:latin typeface="Bahnschrift SemiBold" pitchFamily="34" charset="0"/>
              <a:cs typeface="Times New Roman" pitchFamily="18" charset="0"/>
            </a:endParaRPr>
          </a:p>
          <a:p>
            <a:pPr>
              <a:spcBef>
                <a:spcPts val="650"/>
              </a:spcBef>
              <a:buClr>
                <a:srgbClr val="EC008C"/>
              </a:buClr>
              <a:buFont typeface="Symbol" pitchFamily="18" charset="2"/>
              <a:buChar char=""/>
            </a:pPr>
            <a:endParaRPr lang="en-US" sz="1300" dirty="0">
              <a:latin typeface="Bahnschrift SemiBold" pitchFamily="34" charset="0"/>
              <a:cs typeface="Times New Roman" pitchFamily="18" charset="0"/>
            </a:endParaRPr>
          </a:p>
          <a:p>
            <a:endParaRPr lang="en-US" dirty="0">
              <a:latin typeface="Bahnschrift Semi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83568" y="1196752"/>
            <a:ext cx="77768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FF0000"/>
                </a:solidFill>
                <a:latin typeface="Bahnschrift SemiBold" pitchFamily="34" charset="0"/>
              </a:rPr>
              <a:t> PHP mainly focuses on server-side scripting , </a:t>
            </a:r>
            <a:r>
              <a:rPr lang="en-US" sz="1600" dirty="0" smtClean="0">
                <a:solidFill>
                  <a:srgbClr val="00CC00"/>
                </a:solidFill>
                <a:latin typeface="Bahnschrift SemiBold" pitchFamily="34" charset="0"/>
              </a:rPr>
              <a:t>which is used to collect form data, generate dynamic page content or send and receive cookies. 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FF0000"/>
                </a:solidFill>
                <a:latin typeface="Bahnschrift SemiBold" pitchFamily="34" charset="0"/>
              </a:rPr>
              <a:t> Dynamic Page</a:t>
            </a:r>
            <a:r>
              <a:rPr lang="en-US" sz="1600" dirty="0" smtClean="0">
                <a:solidFill>
                  <a:srgbClr val="008000"/>
                </a:solidFill>
                <a:latin typeface="Bahnschrift SemiBold" pitchFamily="34" charset="0"/>
              </a:rPr>
              <a:t>: </a:t>
            </a:r>
            <a:r>
              <a:rPr lang="en-IN" sz="1600" dirty="0" smtClean="0">
                <a:solidFill>
                  <a:srgbClr val="008000"/>
                </a:solidFill>
                <a:latin typeface="Bahnschrift SemiBold" pitchFamily="34" charset="0"/>
              </a:rPr>
              <a:t>A dynamic web page is a web page that displays different content each time it's viewed</a:t>
            </a:r>
            <a:r>
              <a:rPr lang="en-IN" sz="1600" dirty="0" smtClean="0">
                <a:latin typeface="Bahnschrift SemiBold" pitchFamily="34" charset="0"/>
              </a:rPr>
              <a:t>. For example, the page may change with the time of day, the user that accesses the webpage, or the type of user interaction.</a:t>
            </a:r>
          </a:p>
          <a:p>
            <a:pPr>
              <a:buFont typeface="Wingdings" pitchFamily="2" charset="2"/>
              <a:buChar char="Ø"/>
            </a:pPr>
            <a:endParaRPr lang="en-IN" sz="1600" dirty="0" smtClean="0">
              <a:latin typeface="Bahnschrift SemiBold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1600" dirty="0" smtClean="0">
                <a:solidFill>
                  <a:srgbClr val="FF0000"/>
                </a:solidFill>
                <a:latin typeface="Bahnschrift SemiBold" pitchFamily="34" charset="0"/>
              </a:rPr>
              <a:t>Cookies</a:t>
            </a:r>
            <a:r>
              <a:rPr lang="en-IN" sz="1600" dirty="0" smtClean="0">
                <a:solidFill>
                  <a:srgbClr val="006600"/>
                </a:solidFill>
                <a:latin typeface="Bahnschrift SemiBold" pitchFamily="34" charset="0"/>
              </a:rPr>
              <a:t>: An </a:t>
            </a:r>
            <a:r>
              <a:rPr lang="en-IN" sz="1600" b="1" dirty="0" smtClean="0">
                <a:solidFill>
                  <a:srgbClr val="006600"/>
                </a:solidFill>
                <a:latin typeface="Bahnschrift SemiBold" pitchFamily="34" charset="0"/>
              </a:rPr>
              <a:t>HTTP cookie</a:t>
            </a:r>
            <a:r>
              <a:rPr lang="en-IN" sz="1600" dirty="0" smtClean="0">
                <a:solidFill>
                  <a:srgbClr val="006600"/>
                </a:solidFill>
                <a:latin typeface="Bahnschrift SemiBold" pitchFamily="34" charset="0"/>
              </a:rPr>
              <a:t> (also called </a:t>
            </a:r>
            <a:r>
              <a:rPr lang="en-IN" sz="1600" b="1" dirty="0" smtClean="0">
                <a:solidFill>
                  <a:srgbClr val="006600"/>
                </a:solidFill>
                <a:latin typeface="Bahnschrift SemiBold" pitchFamily="34" charset="0"/>
              </a:rPr>
              <a:t>web cookie</a:t>
            </a:r>
            <a:r>
              <a:rPr lang="en-IN" sz="1600" dirty="0" smtClean="0">
                <a:solidFill>
                  <a:srgbClr val="006600"/>
                </a:solidFill>
                <a:latin typeface="Bahnschrift SemiBold" pitchFamily="34" charset="0"/>
              </a:rPr>
              <a:t>, </a:t>
            </a:r>
            <a:r>
              <a:rPr lang="en-IN" sz="1600" b="1" dirty="0" smtClean="0">
                <a:solidFill>
                  <a:srgbClr val="006600"/>
                </a:solidFill>
                <a:latin typeface="Bahnschrift SemiBold" pitchFamily="34" charset="0"/>
              </a:rPr>
              <a:t>Internet cookie</a:t>
            </a:r>
            <a:r>
              <a:rPr lang="en-IN" sz="1600" dirty="0" smtClean="0">
                <a:solidFill>
                  <a:srgbClr val="006600"/>
                </a:solidFill>
                <a:latin typeface="Bahnschrift SemiBold" pitchFamily="34" charset="0"/>
              </a:rPr>
              <a:t>, </a:t>
            </a:r>
            <a:r>
              <a:rPr lang="en-IN" sz="1600" b="1" dirty="0" smtClean="0">
                <a:solidFill>
                  <a:srgbClr val="006600"/>
                </a:solidFill>
                <a:latin typeface="Bahnschrift SemiBold" pitchFamily="34" charset="0"/>
              </a:rPr>
              <a:t>browser cookie</a:t>
            </a:r>
            <a:r>
              <a:rPr lang="en-IN" sz="1600" dirty="0" smtClean="0">
                <a:solidFill>
                  <a:srgbClr val="006600"/>
                </a:solidFill>
                <a:latin typeface="Bahnschrift SemiBold" pitchFamily="34" charset="0"/>
              </a:rPr>
              <a:t>, or simply </a:t>
            </a:r>
            <a:r>
              <a:rPr lang="en-IN" sz="1600" b="1" dirty="0" smtClean="0">
                <a:solidFill>
                  <a:srgbClr val="006600"/>
                </a:solidFill>
                <a:latin typeface="Bahnschrift SemiBold" pitchFamily="34" charset="0"/>
              </a:rPr>
              <a:t>cookie</a:t>
            </a:r>
            <a:r>
              <a:rPr lang="en-IN" sz="1600" dirty="0" smtClean="0">
                <a:solidFill>
                  <a:srgbClr val="006600"/>
                </a:solidFill>
                <a:latin typeface="Bahnschrift SemiBold" pitchFamily="34" charset="0"/>
              </a:rPr>
              <a:t>) </a:t>
            </a:r>
            <a:r>
              <a:rPr lang="en-IN" sz="1600" dirty="0" smtClean="0">
                <a:latin typeface="Bahnschrift SemiBold" pitchFamily="34" charset="0"/>
              </a:rPr>
              <a:t>is a small piece of data stored on the user's computer by the web browser while browsing a website.</a:t>
            </a:r>
          </a:p>
        </p:txBody>
      </p:sp>
    </p:spTree>
    <p:extLst>
      <p:ext uri="{BB962C8B-B14F-4D97-AF65-F5344CB8AC3E}">
        <p14:creationId xmlns="" xmlns:p14="http://schemas.microsoft.com/office/powerpoint/2010/main" val="2311716653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85" y="852776"/>
            <a:ext cx="7467600" cy="660755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FEATURES OF PHP</a:t>
            </a:r>
            <a:br>
              <a:rPr lang="en-US" sz="1800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1800" b="1" dirty="0">
              <a:solidFill>
                <a:srgbClr val="CC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1520" y="1340768"/>
            <a:ext cx="820891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 Simple: </a:t>
            </a:r>
            <a:r>
              <a:rPr lang="en-US" sz="1400" b="1" dirty="0" smtClean="0"/>
              <a:t>It is very simple and easy to use as compared to other scripting languages.</a:t>
            </a:r>
          </a:p>
          <a:p>
            <a:endParaRPr lang="en-US" sz="1400" b="1" dirty="0" smtClean="0"/>
          </a:p>
          <a:p>
            <a:r>
              <a:rPr lang="en-US" sz="1400" b="1" dirty="0" smtClean="0">
                <a:solidFill>
                  <a:srgbClr val="00CC00"/>
                </a:solidFill>
              </a:rPr>
              <a:t>Interpreted: </a:t>
            </a:r>
            <a:r>
              <a:rPr lang="en-US" sz="1400" b="1" dirty="0" smtClean="0"/>
              <a:t>It is an interpreted language </a:t>
            </a:r>
            <a:r>
              <a:rPr lang="en-US" sz="1400" b="1" dirty="0" err="1" smtClean="0"/>
              <a:t>i.e</a:t>
            </a:r>
            <a:r>
              <a:rPr lang="en-US" sz="1400" b="1" dirty="0" smtClean="0"/>
              <a:t> no need of compilation.</a:t>
            </a:r>
          </a:p>
          <a:p>
            <a:endParaRPr lang="en-US" sz="1400" b="1" dirty="0" smtClean="0"/>
          </a:p>
          <a:p>
            <a:r>
              <a:rPr lang="en-US" sz="1400" b="1" dirty="0" smtClean="0">
                <a:solidFill>
                  <a:srgbClr val="FF0000"/>
                </a:solidFill>
              </a:rPr>
              <a:t>Faster: </a:t>
            </a:r>
            <a:r>
              <a:rPr lang="en-US" sz="1400" b="1" dirty="0" smtClean="0"/>
              <a:t>It is faster than other scripting language </a:t>
            </a:r>
            <a:r>
              <a:rPr lang="en-US" sz="1400" b="1" dirty="0" err="1" smtClean="0"/>
              <a:t>e.g</a:t>
            </a:r>
            <a:r>
              <a:rPr lang="en-US" sz="1400" b="1" dirty="0" smtClean="0"/>
              <a:t> JSP &amp; ASP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 </a:t>
            </a:r>
            <a:r>
              <a:rPr lang="en-US" sz="1400" b="1" dirty="0" smtClean="0">
                <a:solidFill>
                  <a:srgbClr val="008000"/>
                </a:solidFill>
              </a:rPr>
              <a:t>Open Source</a:t>
            </a:r>
            <a:r>
              <a:rPr lang="en-US" sz="1400" b="1" dirty="0" smtClean="0"/>
              <a:t>: It means you will not pay money to use it .You can freely download and use it.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Platform Independent: </a:t>
            </a:r>
            <a:r>
              <a:rPr lang="en-US" sz="1400" b="1" dirty="0" smtClean="0"/>
              <a:t>It will run on all platform like Linux, Unix, Mac OS, Windows.</a:t>
            </a:r>
          </a:p>
          <a:p>
            <a:r>
              <a:rPr lang="en-US" sz="1400" b="1" dirty="0" smtClean="0"/>
              <a:t> </a:t>
            </a:r>
            <a:r>
              <a:rPr lang="en-US" sz="1400" b="1" dirty="0" smtClean="0">
                <a:solidFill>
                  <a:srgbClr val="008000"/>
                </a:solidFill>
              </a:rPr>
              <a:t>Case Sensitive: </a:t>
            </a:r>
            <a:r>
              <a:rPr lang="en-US" sz="1400" b="1" dirty="0" smtClean="0"/>
              <a:t>It is case sensitive when you declare variables.</a:t>
            </a:r>
          </a:p>
          <a:p>
            <a:r>
              <a:rPr lang="en-US" sz="1400" b="1" dirty="0" smtClean="0">
                <a:solidFill>
                  <a:srgbClr val="D60093"/>
                </a:solidFill>
              </a:rPr>
              <a:t>All keywords(echo , if, else etc) ,classes, functions and user-defined functions are not case-sensitive.</a:t>
            </a:r>
          </a:p>
          <a:p>
            <a:endParaRPr lang="en-US" sz="1400" b="1" dirty="0" smtClean="0"/>
          </a:p>
          <a:p>
            <a:r>
              <a:rPr lang="en-US" sz="1400" b="1" dirty="0" smtClean="0">
                <a:solidFill>
                  <a:srgbClr val="00CC00"/>
                </a:solidFill>
              </a:rPr>
              <a:t>Error Reporting: </a:t>
            </a:r>
            <a:r>
              <a:rPr lang="en-US" sz="1400" b="1" dirty="0" smtClean="0"/>
              <a:t>PHP has some pre-defined error reporting constants to generate a warning or error notice. </a:t>
            </a:r>
          </a:p>
          <a:p>
            <a:endParaRPr lang="en-US" sz="1400" b="1" dirty="0" smtClean="0"/>
          </a:p>
          <a:p>
            <a:r>
              <a:rPr lang="en-US" sz="1400" b="1" dirty="0" smtClean="0">
                <a:solidFill>
                  <a:srgbClr val="FF0000"/>
                </a:solidFill>
              </a:rPr>
              <a:t>Real Time Monitoring: </a:t>
            </a:r>
            <a:r>
              <a:rPr lang="en-US" sz="1400" b="1" dirty="0" smtClean="0"/>
              <a:t>PHP provides access logging by creating summary of recent accesses for the user.</a:t>
            </a:r>
          </a:p>
          <a:p>
            <a:endParaRPr lang="en-US" sz="1400" b="1" dirty="0" smtClean="0"/>
          </a:p>
          <a:p>
            <a:r>
              <a:rPr lang="en-US" sz="1400" b="1" dirty="0" smtClean="0">
                <a:solidFill>
                  <a:srgbClr val="008000"/>
                </a:solidFill>
              </a:rPr>
              <a:t> Loosely Typed Language: </a:t>
            </a:r>
            <a:r>
              <a:rPr lang="en-US" sz="1400" b="1" dirty="0" smtClean="0"/>
              <a:t>PHP allows you to use variable without declaring its data type. It will be taken at the time of execution , based on the type, data has its value.</a:t>
            </a:r>
          </a:p>
          <a:p>
            <a:endParaRPr lang="en-US" sz="1200" dirty="0" smtClean="0"/>
          </a:p>
          <a:p>
            <a:r>
              <a:rPr lang="en-US" sz="1200" dirty="0" smtClean="0"/>
              <a:t>		</a:t>
            </a:r>
          </a:p>
          <a:p>
            <a:endParaRPr lang="en-US" sz="12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3527929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85" y="852776"/>
            <a:ext cx="7467600" cy="660755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FIRST SAMPLE CODE OF 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3026" y="1556792"/>
            <a:ext cx="8144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spc="-10" dirty="0" smtClean="0">
                <a:solidFill>
                  <a:srgbClr val="008000"/>
                </a:solidFill>
                <a:latin typeface="Bahnschrift SemiBold" pitchFamily="34" charset="0"/>
                <a:cs typeface="Times New Roman"/>
              </a:rPr>
              <a:t>A </a:t>
            </a:r>
            <a:r>
              <a:rPr lang="en-US" sz="1600" spc="-10" dirty="0" err="1" smtClean="0">
                <a:solidFill>
                  <a:srgbClr val="008000"/>
                </a:solidFill>
                <a:latin typeface="Bahnschrift SemiBold" pitchFamily="34" charset="0"/>
                <a:cs typeface="Times New Roman"/>
              </a:rPr>
              <a:t>php</a:t>
            </a:r>
            <a:r>
              <a:rPr lang="en-US" sz="1600" spc="-10" dirty="0" smtClean="0">
                <a:solidFill>
                  <a:srgbClr val="008000"/>
                </a:solidFill>
                <a:latin typeface="Bahnschrift SemiBold" pitchFamily="34" charset="0"/>
                <a:cs typeface="Times New Roman"/>
              </a:rPr>
              <a:t> file normally contains HTML tags and some PHP scripting code.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spc="-10" dirty="0" smtClean="0">
              <a:solidFill>
                <a:srgbClr val="231F20"/>
              </a:solidFill>
              <a:latin typeface="Bahnschrift SemiBold" pitchFamily="34" charset="0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spc="-10" dirty="0" smtClean="0">
                <a:solidFill>
                  <a:srgbClr val="231F20"/>
                </a:solidFill>
                <a:latin typeface="Bahnschrift SemiBold" pitchFamily="34" charset="0"/>
                <a:cs typeface="Times New Roman"/>
              </a:rPr>
              <a:t> </a:t>
            </a:r>
            <a:r>
              <a:rPr lang="en-US" sz="1600" spc="-10" dirty="0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It is usually enclosed in special start and end tag processing instructions. &lt;?</a:t>
            </a:r>
            <a:r>
              <a:rPr lang="en-US" sz="1600" spc="-10" dirty="0" err="1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php</a:t>
            </a:r>
            <a:r>
              <a:rPr lang="en-US" sz="1600" spc="-10" dirty="0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 …. ?&gt; which allows us to move into and out of </a:t>
            </a:r>
            <a:r>
              <a:rPr lang="en-US" sz="1600" spc="-10" dirty="0" err="1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php</a:t>
            </a:r>
            <a:r>
              <a:rPr lang="en-US" sz="1600" spc="-10" dirty="0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 mode.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spc="-10" dirty="0" smtClean="0">
              <a:solidFill>
                <a:srgbClr val="231F20"/>
              </a:solidFill>
              <a:latin typeface="Bahnschrift SemiBold" pitchFamily="34" charset="0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spc="-10" dirty="0" smtClean="0">
                <a:solidFill>
                  <a:srgbClr val="008000"/>
                </a:solidFill>
                <a:latin typeface="Bahnschrift SemiBold" pitchFamily="34" charset="0"/>
                <a:cs typeface="Times New Roman"/>
              </a:rPr>
              <a:t> Even it allows to embed HTML with PHP.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spc="-10" dirty="0" smtClean="0">
              <a:solidFill>
                <a:srgbClr val="231F20"/>
              </a:solidFill>
              <a:latin typeface="Bahnschrift SemiBold" pitchFamily="34" charset="0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spc="-10" dirty="0" smtClean="0">
                <a:solidFill>
                  <a:srgbClr val="231F20"/>
                </a:solidFill>
                <a:latin typeface="Bahnschrift SemiBold" pitchFamily="34" charset="0"/>
                <a:cs typeface="Times New Roman"/>
              </a:rPr>
              <a:t> </a:t>
            </a:r>
            <a:r>
              <a:rPr lang="en-US" sz="1600" spc="-10" dirty="0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Extension of </a:t>
            </a:r>
            <a:r>
              <a:rPr lang="en-US" sz="1600" spc="-10" dirty="0" err="1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php</a:t>
            </a:r>
            <a:r>
              <a:rPr lang="en-US" sz="1600" spc="-10" dirty="0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 </a:t>
            </a:r>
            <a:r>
              <a:rPr lang="en-US" sz="1600" spc="-10" dirty="0" err="1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is”.php</a:t>
            </a:r>
            <a:r>
              <a:rPr lang="en-US" sz="1600" spc="-10" dirty="0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”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spc="-10" dirty="0" smtClean="0">
              <a:solidFill>
                <a:srgbClr val="231F20"/>
              </a:solidFill>
              <a:latin typeface="Bahnschrift SemiBold" pitchFamily="34" charset="0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spc="-10" dirty="0" smtClean="0">
                <a:solidFill>
                  <a:srgbClr val="008000"/>
                </a:solidFill>
                <a:latin typeface="Bahnschrift SemiBold" pitchFamily="34" charset="0"/>
                <a:cs typeface="Times New Roman"/>
              </a:rPr>
              <a:t>PHP script can be placed anywhere in HTML document. </a:t>
            </a:r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99592" y="4509120"/>
            <a:ext cx="33718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32040" y="4221088"/>
            <a:ext cx="330517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>
            <a:off x="4067944" y="5301208"/>
            <a:ext cx="936104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95936" y="5445224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OUTPUT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641537495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980728"/>
            <a:ext cx="7467600" cy="660755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HOW TO EXECUTE PHP CODE</a:t>
            </a:r>
            <a:br>
              <a:rPr lang="en-US" sz="1800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1800" b="1" dirty="0" smtClean="0">
              <a:solidFill>
                <a:srgbClr val="EC008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3026" y="1556792"/>
            <a:ext cx="8455438" cy="1569660"/>
          </a:xfrm>
          <a:prstGeom prst="rect">
            <a:avLst/>
          </a:prstGeom>
          <a:noFill/>
          <a:ln w="666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spc="-10" dirty="0" smtClean="0">
                <a:solidFill>
                  <a:srgbClr val="231F20"/>
                </a:solidFill>
                <a:latin typeface="Bahnschrift SemiBold" pitchFamily="34" charset="0"/>
                <a:cs typeface="Times New Roman"/>
              </a:rPr>
              <a:t>Type the above program and </a:t>
            </a:r>
            <a:r>
              <a:rPr lang="en-US" sz="1600" spc="-10" dirty="0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save it as “first.php” using any text editor like notepad, </a:t>
            </a:r>
            <a:r>
              <a:rPr lang="en-US" sz="1600" spc="-10" dirty="0" err="1" smtClean="0">
                <a:solidFill>
                  <a:srgbClr val="FF0000"/>
                </a:solidFill>
                <a:latin typeface="Bahnschrift SemiBold" pitchFamily="34" charset="0"/>
                <a:cs typeface="Times New Roman"/>
              </a:rPr>
              <a:t>gedit</a:t>
            </a:r>
            <a:r>
              <a:rPr lang="en-US" sz="1600" spc="-10" dirty="0" smtClean="0">
                <a:solidFill>
                  <a:srgbClr val="231F20"/>
                </a:solidFill>
                <a:latin typeface="Bahnschrift SemiBold" pitchFamily="34" charset="0"/>
                <a:cs typeface="Times New Roman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spc="-10" dirty="0" smtClean="0">
              <a:solidFill>
                <a:srgbClr val="231F20"/>
              </a:solidFill>
              <a:latin typeface="Bahnschrift SemiBold" pitchFamily="34" charset="0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spc="-10" dirty="0" smtClean="0">
                <a:solidFill>
                  <a:srgbClr val="00CC00"/>
                </a:solidFill>
                <a:latin typeface="Bahnschrift SemiBold" pitchFamily="34" charset="0"/>
                <a:cs typeface="Times New Roman"/>
              </a:rPr>
              <a:t> Save the file in C:/XAMPP/htdocs/first.php.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spc="-10" dirty="0" smtClean="0">
              <a:solidFill>
                <a:srgbClr val="231F20"/>
              </a:solidFill>
              <a:latin typeface="Bahnschrift SemiBold" pitchFamily="34" charset="0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spc="-10" dirty="0" smtClean="0">
                <a:solidFill>
                  <a:srgbClr val="231F20"/>
                </a:solidFill>
                <a:latin typeface="Bahnschrift SemiBold" pitchFamily="34" charset="0"/>
                <a:cs typeface="Times New Roman"/>
              </a:rPr>
              <a:t> </a:t>
            </a:r>
            <a:r>
              <a:rPr lang="en-US" sz="1600" spc="-10" dirty="0" smtClean="0">
                <a:solidFill>
                  <a:srgbClr val="00B0F0"/>
                </a:solidFill>
                <a:latin typeface="Bahnschrift SemiBold" pitchFamily="34" charset="0"/>
                <a:cs typeface="Times New Roman"/>
              </a:rPr>
              <a:t>Go to the browser </a:t>
            </a:r>
            <a:r>
              <a:rPr lang="en-US" sz="1600" spc="-10" dirty="0" smtClean="0">
                <a:solidFill>
                  <a:srgbClr val="00B0F0"/>
                </a:solidFill>
                <a:latin typeface="Bahnschrift SemiBold" pitchFamily="34" charset="0"/>
                <a:cs typeface="Times New Roman"/>
              </a:rPr>
              <a:t>and type http://localhost/first.php </a:t>
            </a:r>
            <a:endParaRPr lang="en-US" sz="1600" spc="-10" dirty="0" smtClean="0">
              <a:solidFill>
                <a:srgbClr val="00B0F0"/>
              </a:solidFill>
              <a:latin typeface="Bahnschrift SemiBold" pitchFamily="34" charset="0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600" spc="-10" dirty="0" smtClean="0">
              <a:solidFill>
                <a:srgbClr val="231F20"/>
              </a:solidFill>
              <a:latin typeface="Bahnschrift SemiBold" pitchFamily="34" charset="0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5536" y="4365104"/>
            <a:ext cx="7632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b="1" dirty="0" smtClean="0"/>
              <a:t>In PHP </a:t>
            </a:r>
            <a:r>
              <a:rPr lang="en-US" b="1" dirty="0" smtClean="0">
                <a:solidFill>
                  <a:srgbClr val="FF0000"/>
                </a:solidFill>
              </a:rPr>
              <a:t>“Variables </a:t>
            </a:r>
            <a:r>
              <a:rPr lang="en-US" b="1" dirty="0" smtClean="0">
                <a:solidFill>
                  <a:srgbClr val="FF0000"/>
                </a:solidFill>
              </a:rPr>
              <a:t>”are case sensitive</a:t>
            </a:r>
            <a:r>
              <a:rPr lang="en-US" b="1" dirty="0" smtClean="0"/>
              <a:t>.</a:t>
            </a:r>
          </a:p>
          <a:p>
            <a:pPr lvl="0">
              <a:buFont typeface="Wingdings" pitchFamily="2" charset="2"/>
              <a:buChar char="Ø"/>
            </a:pPr>
            <a:endParaRPr lang="en-US" b="1" dirty="0" smtClean="0"/>
          </a:p>
          <a:p>
            <a:pPr lvl="0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8000"/>
                </a:solidFill>
              </a:rPr>
              <a:t>However keywords, functions, class name are not case sensitive</a:t>
            </a:r>
            <a:r>
              <a:rPr lang="en-US" dirty="0" smtClean="0">
                <a:solidFill>
                  <a:srgbClr val="008000"/>
                </a:solidFill>
              </a:rPr>
              <a:t>. </a:t>
            </a:r>
          </a:p>
        </p:txBody>
      </p:sp>
      <p:sp>
        <p:nvSpPr>
          <p:cNvPr id="18" name="Content Placeholder 17"/>
          <p:cNvSpPr txBox="1">
            <a:spLocks noGrp="1"/>
          </p:cNvSpPr>
          <p:nvPr>
            <p:ph sz="quarter" idx="1"/>
          </p:nvPr>
        </p:nvSpPr>
        <p:spPr>
          <a:xfrm>
            <a:off x="467544" y="364502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800" b="1" dirty="0" smtClean="0">
                <a:solidFill>
                  <a:srgbClr val="CC0099"/>
                </a:solidFill>
              </a:rPr>
              <a:t>PHP CASE SENSITIVITY</a:t>
            </a:r>
            <a:endParaRPr lang="en-IE" sz="1800" b="1" dirty="0">
              <a:solidFill>
                <a:srgbClr val="CC0099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520" y="3356992"/>
            <a:ext cx="8496944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1537495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24744"/>
            <a:ext cx="7467600" cy="660755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>HOW TO EXECUTE PHP CODE</a:t>
            </a:r>
            <a:br>
              <a:rPr lang="en-US" sz="1800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1800" b="1" dirty="0" smtClean="0">
              <a:solidFill>
                <a:srgbClr val="EC008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/>
          <a:srcRect l="42188" t="65625" r="28515" b="10000"/>
          <a:stretch>
            <a:fillRect/>
          </a:stretch>
        </p:blipFill>
        <p:spPr bwMode="auto">
          <a:xfrm>
            <a:off x="467544" y="2132856"/>
            <a:ext cx="357190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/>
          <a:srcRect l="10742" t="58438" r="58203" b="9687"/>
          <a:stretch>
            <a:fillRect/>
          </a:stretch>
        </p:blipFill>
        <p:spPr bwMode="auto">
          <a:xfrm>
            <a:off x="4644008" y="2204864"/>
            <a:ext cx="378621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187624" y="5373216"/>
            <a:ext cx="604867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pc="-10" dirty="0" smtClean="0">
                <a:solidFill>
                  <a:srgbClr val="00B0F0"/>
                </a:solidFill>
                <a:latin typeface="Bahnschrift SemiBold" pitchFamily="34" charset="0"/>
                <a:cs typeface="Times New Roman"/>
              </a:rPr>
              <a:t>Go to the browser and type http://localhost/first.php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35696" y="2204864"/>
            <a:ext cx="165618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First.php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41537495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08720"/>
            <a:ext cx="7467600" cy="87677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b="1" dirty="0" smtClean="0">
                <a:solidFill>
                  <a:srgbClr val="EC00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PHP VARIABLES</a:t>
            </a:r>
            <a:r>
              <a:rPr lang="en-US" sz="1800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800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800" b="1" dirty="0" smtClean="0">
                <a:solidFill>
                  <a:srgbClr val="EC008C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1800" b="1" dirty="0" smtClean="0">
              <a:solidFill>
                <a:srgbClr val="EC008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ACDAED-0186-44C7-A106-E1574DF6381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4" y="50771"/>
            <a:ext cx="909282" cy="80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464784" y="150117"/>
            <a:ext cx="803642" cy="688804"/>
            <a:chOff x="10067" y="-1506"/>
            <a:chExt cx="1489" cy="133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" y="-1506"/>
              <a:ext cx="1416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" y="-522"/>
              <a:ext cx="1000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" y="-489"/>
              <a:ext cx="110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2"/>
            <p:cNvSpPr>
              <a:spLocks/>
            </p:cNvSpPr>
            <p:nvPr/>
          </p:nvSpPr>
          <p:spPr bwMode="auto">
            <a:xfrm>
              <a:off x="10067" y="-769"/>
              <a:ext cx="1489" cy="93"/>
            </a:xfrm>
            <a:custGeom>
              <a:avLst/>
              <a:gdLst>
                <a:gd name="T0" fmla="+- 0 10159 10067"/>
                <a:gd name="T1" fmla="*/ T0 w 1489"/>
                <a:gd name="T2" fmla="+- 0 -722 -768"/>
                <a:gd name="T3" fmla="*/ -722 h 93"/>
                <a:gd name="T4" fmla="+- 0 10113 10067"/>
                <a:gd name="T5" fmla="*/ T4 w 1489"/>
                <a:gd name="T6" fmla="+- 0 -768 -768"/>
                <a:gd name="T7" fmla="*/ -768 h 93"/>
                <a:gd name="T8" fmla="+- 0 10067 10067"/>
                <a:gd name="T9" fmla="*/ T8 w 1489"/>
                <a:gd name="T10" fmla="+- 0 -722 -768"/>
                <a:gd name="T11" fmla="*/ -722 h 93"/>
                <a:gd name="T12" fmla="+- 0 10113 10067"/>
                <a:gd name="T13" fmla="*/ T12 w 1489"/>
                <a:gd name="T14" fmla="+- 0 -676 -768"/>
                <a:gd name="T15" fmla="*/ -676 h 93"/>
                <a:gd name="T16" fmla="+- 0 10159 10067"/>
                <a:gd name="T17" fmla="*/ T16 w 1489"/>
                <a:gd name="T18" fmla="+- 0 -722 -768"/>
                <a:gd name="T19" fmla="*/ -722 h 93"/>
                <a:gd name="T20" fmla="+- 0 11556 10067"/>
                <a:gd name="T21" fmla="*/ T20 w 1489"/>
                <a:gd name="T22" fmla="+- 0 -722 -768"/>
                <a:gd name="T23" fmla="*/ -722 h 93"/>
                <a:gd name="T24" fmla="+- 0 11510 10067"/>
                <a:gd name="T25" fmla="*/ T24 w 1489"/>
                <a:gd name="T26" fmla="+- 0 -768 -768"/>
                <a:gd name="T27" fmla="*/ -768 h 93"/>
                <a:gd name="T28" fmla="+- 0 11464 10067"/>
                <a:gd name="T29" fmla="*/ T28 w 1489"/>
                <a:gd name="T30" fmla="+- 0 -722 -768"/>
                <a:gd name="T31" fmla="*/ -722 h 93"/>
                <a:gd name="T32" fmla="+- 0 11510 10067"/>
                <a:gd name="T33" fmla="*/ T32 w 1489"/>
                <a:gd name="T34" fmla="+- 0 -676 -768"/>
                <a:gd name="T35" fmla="*/ -676 h 93"/>
                <a:gd name="T36" fmla="+- 0 11556 10067"/>
                <a:gd name="T37" fmla="*/ T36 w 1489"/>
                <a:gd name="T38" fmla="+- 0 -722 -768"/>
                <a:gd name="T39" fmla="*/ -722 h 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1489" h="93">
                  <a:moveTo>
                    <a:pt x="92" y="46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46" y="92"/>
                  </a:lnTo>
                  <a:lnTo>
                    <a:pt x="92" y="46"/>
                  </a:lnTo>
                  <a:close/>
                  <a:moveTo>
                    <a:pt x="1489" y="46"/>
                  </a:moveTo>
                  <a:lnTo>
                    <a:pt x="1443" y="0"/>
                  </a:lnTo>
                  <a:lnTo>
                    <a:pt x="1397" y="46"/>
                  </a:lnTo>
                  <a:lnTo>
                    <a:pt x="1443" y="92"/>
                  </a:lnTo>
                  <a:lnTo>
                    <a:pt x="1489" y="46"/>
                  </a:lnTo>
                  <a:close/>
                </a:path>
              </a:pathLst>
            </a:custGeom>
            <a:solidFill>
              <a:srgbClr val="4AB16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115" y="79021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PIMPRI CHINCHWAD EDUCATION TRUST’S</a:t>
            </a:r>
            <a:r>
              <a:rPr lang="en-US" dirty="0"/>
              <a:t/>
            </a:r>
            <a:br>
              <a:rPr lang="en-US" dirty="0"/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S.B.PATIL COLLEGE OF</a:t>
            </a:r>
            <a:r>
              <a:rPr lang="en-US" sz="1600" dirty="0">
                <a:solidFill>
                  <a:srgbClr val="7030A0"/>
                </a:solidFill>
                <a:latin typeface="Bahnschrift" pitchFamily="34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Bahnschrift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Bahnschrift" pitchFamily="34" charset="0"/>
              </a:rPr>
              <a:t>Science and Commerce</a:t>
            </a:r>
            <a:r>
              <a:rPr lang="en-US" sz="1600" b="1" dirty="0" smtClean="0">
                <a:solidFill>
                  <a:srgbClr val="7030A0"/>
                </a:solidFill>
                <a:latin typeface="Bahnschrift" pitchFamily="34" charset="0"/>
              </a:rPr>
              <a:t>, Ravet</a:t>
            </a:r>
            <a:endParaRPr lang="en-US" sz="1600" dirty="0">
              <a:solidFill>
                <a:srgbClr val="7030A0"/>
              </a:solidFill>
              <a:latin typeface="Bahnschrif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85115" y="852776"/>
            <a:ext cx="824732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3528" y="1412777"/>
            <a:ext cx="842493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8000"/>
                </a:solidFill>
              </a:rPr>
              <a:t>Variable is a symbol or name that stands for a value.</a:t>
            </a:r>
          </a:p>
          <a:p>
            <a:pPr>
              <a:buFont typeface="Arial" pitchFamily="34" charset="0"/>
              <a:buChar char="•"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Variables are used for storing values such as numeric, characters, strings or memory addresses, so that they can be used in any part of program</a:t>
            </a:r>
            <a:r>
              <a:rPr lang="en-US" sz="1600" dirty="0" smtClean="0">
                <a:solidFill>
                  <a:srgbClr val="FF0000"/>
                </a:solidFill>
              </a:rPr>
              <a:t>. </a:t>
            </a: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691680" y="3068960"/>
            <a:ext cx="4855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 FOR DECLARING VARIABLES</a:t>
            </a:r>
            <a:endParaRPr lang="en-IE" b="1" dirty="0">
              <a:solidFill>
                <a:srgbClr val="D600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520" y="3789040"/>
            <a:ext cx="835292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8000"/>
                </a:solidFill>
              </a:rPr>
              <a:t>Variable starts with $ sign, followed by name of the variable.</a:t>
            </a:r>
          </a:p>
          <a:p>
            <a:pPr>
              <a:buFont typeface="Arial" pitchFamily="34" charset="0"/>
              <a:buChar char="•"/>
            </a:pPr>
            <a:endParaRPr lang="en-US" sz="1600" b="1" dirty="0" smtClean="0"/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A variable name must start with a letter or underscore character.</a:t>
            </a:r>
          </a:p>
          <a:p>
            <a:pPr>
              <a:buFont typeface="Arial" pitchFamily="34" charset="0"/>
              <a:buChar char="•"/>
            </a:pPr>
            <a:endParaRPr lang="en-US" sz="1600" b="1" dirty="0" smtClean="0"/>
          </a:p>
          <a:p>
            <a:pPr>
              <a:buFont typeface="Arial" pitchFamily="34" charset="0"/>
              <a:buChar char="•"/>
            </a:pP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008000"/>
                </a:solidFill>
              </a:rPr>
              <a:t>A variable name cannot start with a number.</a:t>
            </a:r>
          </a:p>
          <a:p>
            <a:pPr>
              <a:buFont typeface="Arial" pitchFamily="34" charset="0"/>
              <a:buChar char="•"/>
            </a:pPr>
            <a:endParaRPr lang="en-US" sz="1600" b="1" dirty="0" smtClean="0"/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 A variable name can only contain alpha-numeric characters and underscores(A- z,0-9 and _[underscore]) .</a:t>
            </a:r>
          </a:p>
          <a:p>
            <a:pPr>
              <a:buFont typeface="Arial" pitchFamily="34" charset="0"/>
              <a:buChar char="•"/>
            </a:pPr>
            <a:endParaRPr lang="en-US" sz="1600" b="1" dirty="0" smtClean="0"/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8000"/>
                </a:solidFill>
              </a:rPr>
              <a:t>Variable names are case-sensitive. (</a:t>
            </a:r>
            <a:r>
              <a:rPr lang="en-US" sz="1600" b="1" dirty="0" err="1" smtClean="0">
                <a:solidFill>
                  <a:srgbClr val="008000"/>
                </a:solidFill>
              </a:rPr>
              <a:t>Eg</a:t>
            </a:r>
            <a:r>
              <a:rPr lang="en-US" sz="1600" b="1" dirty="0" smtClean="0">
                <a:solidFill>
                  <a:srgbClr val="008000"/>
                </a:solidFill>
              </a:rPr>
              <a:t>. $age and $AGE are considered different).</a:t>
            </a: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9552" y="2852936"/>
            <a:ext cx="756084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1537495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62692</TotalTime>
  <Words>2646</Words>
  <Application>Microsoft Office PowerPoint</Application>
  <PresentationFormat>On-screen Show (4:3)</PresentationFormat>
  <Paragraphs>451</Paragraphs>
  <Slides>35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Oriel</vt:lpstr>
      <vt:lpstr>Slide 1</vt:lpstr>
      <vt:lpstr>Introduction  to php</vt:lpstr>
      <vt:lpstr>Server side scripting</vt:lpstr>
      <vt:lpstr>Slide 4</vt:lpstr>
      <vt:lpstr>FEATURES OF PHP </vt:lpstr>
      <vt:lpstr>FIRST SAMPLE CODE OF PHP</vt:lpstr>
      <vt:lpstr>HOW TO EXECUTE PHP CODE </vt:lpstr>
      <vt:lpstr>HOW TO EXECUTE PHP CODE </vt:lpstr>
      <vt:lpstr>PHP VARIABLES  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PHP USER DEFINED FUNCTIONS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Admin</cp:lastModifiedBy>
  <cp:revision>660</cp:revision>
  <dcterms:created xsi:type="dcterms:W3CDTF">2020-03-30T08:46:46Z</dcterms:created>
  <dcterms:modified xsi:type="dcterms:W3CDTF">2021-12-03T07:13:49Z</dcterms:modified>
</cp:coreProperties>
</file>